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5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4CF95-777E-4808-BD6A-DB41EE62B9F5}" type="doc">
      <dgm:prSet loTypeId="urn:microsoft.com/office/officeart/2005/8/layout/hierarchy1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106B8096-1868-402F-AABD-5708A0802769}">
      <dgm:prSet phldrT="[Text]"/>
      <dgm:spPr/>
      <dgm:t>
        <a:bodyPr/>
        <a:lstStyle/>
        <a:p>
          <a:r>
            <a:rPr lang="id-ID" dirty="0" smtClean="0"/>
            <a:t>GERAK LURUS</a:t>
          </a:r>
          <a:endParaRPr lang="id-ID" dirty="0"/>
        </a:p>
      </dgm:t>
    </dgm:pt>
    <dgm:pt modelId="{25CEAF28-2076-4B85-B027-E1BEEBEE802F}" type="parTrans" cxnId="{AEC315E0-386A-4946-BF14-A3138DC05A4E}">
      <dgm:prSet/>
      <dgm:spPr/>
      <dgm:t>
        <a:bodyPr/>
        <a:lstStyle/>
        <a:p>
          <a:endParaRPr lang="id-ID"/>
        </a:p>
      </dgm:t>
    </dgm:pt>
    <dgm:pt modelId="{FBA9C904-5238-4D1E-BBAD-6BDD4710D666}" type="sibTrans" cxnId="{AEC315E0-386A-4946-BF14-A3138DC05A4E}">
      <dgm:prSet/>
      <dgm:spPr/>
      <dgm:t>
        <a:bodyPr/>
        <a:lstStyle/>
        <a:p>
          <a:endParaRPr lang="id-ID"/>
        </a:p>
      </dgm:t>
    </dgm:pt>
    <dgm:pt modelId="{73599F79-AACA-4856-A238-EDA0FA10E3B9}">
      <dgm:prSet phldrT="[Text]"/>
      <dgm:spPr/>
      <dgm:t>
        <a:bodyPr/>
        <a:lstStyle/>
        <a:p>
          <a:r>
            <a:rPr lang="id-ID" dirty="0" smtClean="0"/>
            <a:t>GLB</a:t>
          </a:r>
        </a:p>
        <a:p>
          <a:r>
            <a:rPr lang="id-ID" dirty="0" smtClean="0"/>
            <a:t>(Gerak Lurus Beraturan)</a:t>
          </a:r>
          <a:endParaRPr lang="id-ID" dirty="0"/>
        </a:p>
      </dgm:t>
    </dgm:pt>
    <dgm:pt modelId="{8AC42505-BB95-48FB-A3CE-5F815C49AD78}" type="parTrans" cxnId="{B190FBB9-57D4-4B3F-9E42-4F84D0166E2E}">
      <dgm:prSet/>
      <dgm:spPr/>
      <dgm:t>
        <a:bodyPr/>
        <a:lstStyle/>
        <a:p>
          <a:endParaRPr lang="id-ID"/>
        </a:p>
      </dgm:t>
    </dgm:pt>
    <dgm:pt modelId="{4E40623E-C7BD-4769-8E68-C58F990006B5}" type="sibTrans" cxnId="{B190FBB9-57D4-4B3F-9E42-4F84D0166E2E}">
      <dgm:prSet/>
      <dgm:spPr/>
      <dgm:t>
        <a:bodyPr/>
        <a:lstStyle/>
        <a:p>
          <a:endParaRPr lang="id-ID"/>
        </a:p>
      </dgm:t>
    </dgm:pt>
    <dgm:pt modelId="{0DE63122-1739-4A36-8186-42F00D58EEEB}">
      <dgm:prSet phldrT="[Text]"/>
      <dgm:spPr/>
      <dgm:t>
        <a:bodyPr/>
        <a:lstStyle/>
        <a:p>
          <a:r>
            <a:rPr lang="id-ID" dirty="0" smtClean="0"/>
            <a:t>GLBB</a:t>
          </a:r>
        </a:p>
        <a:p>
          <a:r>
            <a:rPr lang="id-ID" dirty="0" smtClean="0"/>
            <a:t>(Gerak Lurus Berubah Beraturan)</a:t>
          </a:r>
          <a:endParaRPr lang="id-ID" dirty="0"/>
        </a:p>
      </dgm:t>
    </dgm:pt>
    <dgm:pt modelId="{13E4404F-0FD4-41F7-B9B7-A4B8DFA4EB1F}" type="parTrans" cxnId="{672DD015-0781-46C6-9381-26942E65B57A}">
      <dgm:prSet/>
      <dgm:spPr/>
      <dgm:t>
        <a:bodyPr/>
        <a:lstStyle/>
        <a:p>
          <a:endParaRPr lang="id-ID"/>
        </a:p>
      </dgm:t>
    </dgm:pt>
    <dgm:pt modelId="{9E70F226-6E0E-40C1-9357-F20949A9E064}" type="sibTrans" cxnId="{672DD015-0781-46C6-9381-26942E65B57A}">
      <dgm:prSet/>
      <dgm:spPr/>
      <dgm:t>
        <a:bodyPr/>
        <a:lstStyle/>
        <a:p>
          <a:endParaRPr lang="id-ID"/>
        </a:p>
      </dgm:t>
    </dgm:pt>
    <dgm:pt modelId="{11969A0A-F8C1-4521-88D3-08052052D30E}" type="pres">
      <dgm:prSet presAssocID="{01E4CF95-777E-4808-BD6A-DB41EE62B9F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FA904A9E-E1E4-4709-BA17-791016471AD1}" type="pres">
      <dgm:prSet presAssocID="{106B8096-1868-402F-AABD-5708A0802769}" presName="hierRoot1" presStyleCnt="0"/>
      <dgm:spPr/>
    </dgm:pt>
    <dgm:pt modelId="{E4EB96A4-E8EA-4ECD-ABAF-8909042D36A5}" type="pres">
      <dgm:prSet presAssocID="{106B8096-1868-402F-AABD-5708A0802769}" presName="composite" presStyleCnt="0"/>
      <dgm:spPr/>
    </dgm:pt>
    <dgm:pt modelId="{1651B7E8-1481-43D9-BC11-77113B7E1FD2}" type="pres">
      <dgm:prSet presAssocID="{106B8096-1868-402F-AABD-5708A0802769}" presName="background" presStyleLbl="node0" presStyleIdx="0" presStyleCnt="1"/>
      <dgm:spPr/>
    </dgm:pt>
    <dgm:pt modelId="{F5CBEB38-4B30-40AF-9058-AAC4D511CE6E}" type="pres">
      <dgm:prSet presAssocID="{106B8096-1868-402F-AABD-5708A080276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9FEDABBB-3D52-4196-A0C3-231124F603DD}" type="pres">
      <dgm:prSet presAssocID="{106B8096-1868-402F-AABD-5708A0802769}" presName="hierChild2" presStyleCnt="0"/>
      <dgm:spPr/>
    </dgm:pt>
    <dgm:pt modelId="{006F63F2-D27D-41FB-9CA6-D5953C348500}" type="pres">
      <dgm:prSet presAssocID="{8AC42505-BB95-48FB-A3CE-5F815C49AD78}" presName="Name10" presStyleLbl="parChTrans1D2" presStyleIdx="0" presStyleCnt="2"/>
      <dgm:spPr/>
      <dgm:t>
        <a:bodyPr/>
        <a:lstStyle/>
        <a:p>
          <a:endParaRPr lang="id-ID"/>
        </a:p>
      </dgm:t>
    </dgm:pt>
    <dgm:pt modelId="{F706649F-9523-42DF-A215-BFB087414527}" type="pres">
      <dgm:prSet presAssocID="{73599F79-AACA-4856-A238-EDA0FA10E3B9}" presName="hierRoot2" presStyleCnt="0"/>
      <dgm:spPr/>
    </dgm:pt>
    <dgm:pt modelId="{9E3AB25A-EE5A-4A3D-A921-61BE9A8AC0C1}" type="pres">
      <dgm:prSet presAssocID="{73599F79-AACA-4856-A238-EDA0FA10E3B9}" presName="composite2" presStyleCnt="0"/>
      <dgm:spPr/>
    </dgm:pt>
    <dgm:pt modelId="{85C003C7-9F75-40F5-9324-9A74AA5DFB79}" type="pres">
      <dgm:prSet presAssocID="{73599F79-AACA-4856-A238-EDA0FA10E3B9}" presName="background2" presStyleLbl="node2" presStyleIdx="0" presStyleCnt="2"/>
      <dgm:spPr/>
    </dgm:pt>
    <dgm:pt modelId="{54976C48-15C5-45F1-84A4-076BDA4F486E}" type="pres">
      <dgm:prSet presAssocID="{73599F79-AACA-4856-A238-EDA0FA10E3B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EDE18051-A845-4C2A-857E-ED84F1654466}" type="pres">
      <dgm:prSet presAssocID="{73599F79-AACA-4856-A238-EDA0FA10E3B9}" presName="hierChild3" presStyleCnt="0"/>
      <dgm:spPr/>
    </dgm:pt>
    <dgm:pt modelId="{13894F08-7376-49C7-8CA3-B50E36CD3C65}" type="pres">
      <dgm:prSet presAssocID="{13E4404F-0FD4-41F7-B9B7-A4B8DFA4EB1F}" presName="Name10" presStyleLbl="parChTrans1D2" presStyleIdx="1" presStyleCnt="2"/>
      <dgm:spPr/>
      <dgm:t>
        <a:bodyPr/>
        <a:lstStyle/>
        <a:p>
          <a:endParaRPr lang="id-ID"/>
        </a:p>
      </dgm:t>
    </dgm:pt>
    <dgm:pt modelId="{44846BE1-D974-4C53-B7C2-FA0E65B56C7D}" type="pres">
      <dgm:prSet presAssocID="{0DE63122-1739-4A36-8186-42F00D58EEEB}" presName="hierRoot2" presStyleCnt="0"/>
      <dgm:spPr/>
    </dgm:pt>
    <dgm:pt modelId="{A609B145-4170-4ECE-93E6-4DABD9295228}" type="pres">
      <dgm:prSet presAssocID="{0DE63122-1739-4A36-8186-42F00D58EEEB}" presName="composite2" presStyleCnt="0"/>
      <dgm:spPr/>
    </dgm:pt>
    <dgm:pt modelId="{1D9BCCA2-E58C-4B5C-99FD-EE17207D2D60}" type="pres">
      <dgm:prSet presAssocID="{0DE63122-1739-4A36-8186-42F00D58EEEB}" presName="background2" presStyleLbl="node2" presStyleIdx="1" presStyleCnt="2"/>
      <dgm:spPr/>
      <dgm:t>
        <a:bodyPr/>
        <a:lstStyle/>
        <a:p>
          <a:endParaRPr lang="id-ID"/>
        </a:p>
      </dgm:t>
    </dgm:pt>
    <dgm:pt modelId="{5254726F-4886-4FC4-A7AF-F9941194D283}" type="pres">
      <dgm:prSet presAssocID="{0DE63122-1739-4A36-8186-42F00D58EEE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DE3C90CC-7CA1-4709-9C98-49BA9040756F}" type="pres">
      <dgm:prSet presAssocID="{0DE63122-1739-4A36-8186-42F00D58EEEB}" presName="hierChild3" presStyleCnt="0"/>
      <dgm:spPr/>
    </dgm:pt>
  </dgm:ptLst>
  <dgm:cxnLst>
    <dgm:cxn modelId="{AEC315E0-386A-4946-BF14-A3138DC05A4E}" srcId="{01E4CF95-777E-4808-BD6A-DB41EE62B9F5}" destId="{106B8096-1868-402F-AABD-5708A0802769}" srcOrd="0" destOrd="0" parTransId="{25CEAF28-2076-4B85-B027-E1BEEBEE802F}" sibTransId="{FBA9C904-5238-4D1E-BBAD-6BDD4710D666}"/>
    <dgm:cxn modelId="{7D21D1BD-110F-4221-BAA2-F3C704E3FDF6}" type="presOf" srcId="{8AC42505-BB95-48FB-A3CE-5F815C49AD78}" destId="{006F63F2-D27D-41FB-9CA6-D5953C348500}" srcOrd="0" destOrd="0" presId="urn:microsoft.com/office/officeart/2005/8/layout/hierarchy1"/>
    <dgm:cxn modelId="{2B736287-7FC6-4B49-A642-245A53FD6573}" type="presOf" srcId="{13E4404F-0FD4-41F7-B9B7-A4B8DFA4EB1F}" destId="{13894F08-7376-49C7-8CA3-B50E36CD3C65}" srcOrd="0" destOrd="0" presId="urn:microsoft.com/office/officeart/2005/8/layout/hierarchy1"/>
    <dgm:cxn modelId="{362E3A62-FAB5-4AE8-B4AD-F7B97F609A34}" type="presOf" srcId="{106B8096-1868-402F-AABD-5708A0802769}" destId="{F5CBEB38-4B30-40AF-9058-AAC4D511CE6E}" srcOrd="0" destOrd="0" presId="urn:microsoft.com/office/officeart/2005/8/layout/hierarchy1"/>
    <dgm:cxn modelId="{FE06390A-EC65-4DA2-B004-3C8FFA5B3FD1}" type="presOf" srcId="{01E4CF95-777E-4808-BD6A-DB41EE62B9F5}" destId="{11969A0A-F8C1-4521-88D3-08052052D30E}" srcOrd="0" destOrd="0" presId="urn:microsoft.com/office/officeart/2005/8/layout/hierarchy1"/>
    <dgm:cxn modelId="{725A6955-BB04-4048-892B-9A6BA87852DC}" type="presOf" srcId="{73599F79-AACA-4856-A238-EDA0FA10E3B9}" destId="{54976C48-15C5-45F1-84A4-076BDA4F486E}" srcOrd="0" destOrd="0" presId="urn:microsoft.com/office/officeart/2005/8/layout/hierarchy1"/>
    <dgm:cxn modelId="{672DD015-0781-46C6-9381-26942E65B57A}" srcId="{106B8096-1868-402F-AABD-5708A0802769}" destId="{0DE63122-1739-4A36-8186-42F00D58EEEB}" srcOrd="1" destOrd="0" parTransId="{13E4404F-0FD4-41F7-B9B7-A4B8DFA4EB1F}" sibTransId="{9E70F226-6E0E-40C1-9357-F20949A9E064}"/>
    <dgm:cxn modelId="{E0DA277E-A6A1-4481-8F2A-92C7BDF527C3}" type="presOf" srcId="{0DE63122-1739-4A36-8186-42F00D58EEEB}" destId="{5254726F-4886-4FC4-A7AF-F9941194D283}" srcOrd="0" destOrd="0" presId="urn:microsoft.com/office/officeart/2005/8/layout/hierarchy1"/>
    <dgm:cxn modelId="{B190FBB9-57D4-4B3F-9E42-4F84D0166E2E}" srcId="{106B8096-1868-402F-AABD-5708A0802769}" destId="{73599F79-AACA-4856-A238-EDA0FA10E3B9}" srcOrd="0" destOrd="0" parTransId="{8AC42505-BB95-48FB-A3CE-5F815C49AD78}" sibTransId="{4E40623E-C7BD-4769-8E68-C58F990006B5}"/>
    <dgm:cxn modelId="{5D5F4DD0-139B-4F91-9268-5F1F687DECA3}" type="presParOf" srcId="{11969A0A-F8C1-4521-88D3-08052052D30E}" destId="{FA904A9E-E1E4-4709-BA17-791016471AD1}" srcOrd="0" destOrd="0" presId="urn:microsoft.com/office/officeart/2005/8/layout/hierarchy1"/>
    <dgm:cxn modelId="{282F5046-4836-4299-93FC-D14C157AA804}" type="presParOf" srcId="{FA904A9E-E1E4-4709-BA17-791016471AD1}" destId="{E4EB96A4-E8EA-4ECD-ABAF-8909042D36A5}" srcOrd="0" destOrd="0" presId="urn:microsoft.com/office/officeart/2005/8/layout/hierarchy1"/>
    <dgm:cxn modelId="{0B64A6AF-D13C-45F0-9FE0-16984DE9380F}" type="presParOf" srcId="{E4EB96A4-E8EA-4ECD-ABAF-8909042D36A5}" destId="{1651B7E8-1481-43D9-BC11-77113B7E1FD2}" srcOrd="0" destOrd="0" presId="urn:microsoft.com/office/officeart/2005/8/layout/hierarchy1"/>
    <dgm:cxn modelId="{5ECE75D6-AF63-4367-877C-9BBA07089104}" type="presParOf" srcId="{E4EB96A4-E8EA-4ECD-ABAF-8909042D36A5}" destId="{F5CBEB38-4B30-40AF-9058-AAC4D511CE6E}" srcOrd="1" destOrd="0" presId="urn:microsoft.com/office/officeart/2005/8/layout/hierarchy1"/>
    <dgm:cxn modelId="{1385E25D-00B4-4C29-AF70-F7C0E1913EFF}" type="presParOf" srcId="{FA904A9E-E1E4-4709-BA17-791016471AD1}" destId="{9FEDABBB-3D52-4196-A0C3-231124F603DD}" srcOrd="1" destOrd="0" presId="urn:microsoft.com/office/officeart/2005/8/layout/hierarchy1"/>
    <dgm:cxn modelId="{F2038E6F-A0AF-4F20-A686-C343E2038B94}" type="presParOf" srcId="{9FEDABBB-3D52-4196-A0C3-231124F603DD}" destId="{006F63F2-D27D-41FB-9CA6-D5953C348500}" srcOrd="0" destOrd="0" presId="urn:microsoft.com/office/officeart/2005/8/layout/hierarchy1"/>
    <dgm:cxn modelId="{03C463FA-9335-4F13-AFAD-0EBB712CBA23}" type="presParOf" srcId="{9FEDABBB-3D52-4196-A0C3-231124F603DD}" destId="{F706649F-9523-42DF-A215-BFB087414527}" srcOrd="1" destOrd="0" presId="urn:microsoft.com/office/officeart/2005/8/layout/hierarchy1"/>
    <dgm:cxn modelId="{60FE7EF3-AD25-4701-B4BB-D71E33AA8429}" type="presParOf" srcId="{F706649F-9523-42DF-A215-BFB087414527}" destId="{9E3AB25A-EE5A-4A3D-A921-61BE9A8AC0C1}" srcOrd="0" destOrd="0" presId="urn:microsoft.com/office/officeart/2005/8/layout/hierarchy1"/>
    <dgm:cxn modelId="{56CAEE79-AE0A-40A5-926E-70BD5B4CE928}" type="presParOf" srcId="{9E3AB25A-EE5A-4A3D-A921-61BE9A8AC0C1}" destId="{85C003C7-9F75-40F5-9324-9A74AA5DFB79}" srcOrd="0" destOrd="0" presId="urn:microsoft.com/office/officeart/2005/8/layout/hierarchy1"/>
    <dgm:cxn modelId="{F3B8C836-CB53-46E5-AA3D-5D087AFE7202}" type="presParOf" srcId="{9E3AB25A-EE5A-4A3D-A921-61BE9A8AC0C1}" destId="{54976C48-15C5-45F1-84A4-076BDA4F486E}" srcOrd="1" destOrd="0" presId="urn:microsoft.com/office/officeart/2005/8/layout/hierarchy1"/>
    <dgm:cxn modelId="{25756134-AD28-40F2-80B7-E4B07BC57388}" type="presParOf" srcId="{F706649F-9523-42DF-A215-BFB087414527}" destId="{EDE18051-A845-4C2A-857E-ED84F1654466}" srcOrd="1" destOrd="0" presId="urn:microsoft.com/office/officeart/2005/8/layout/hierarchy1"/>
    <dgm:cxn modelId="{656FEA5C-CBEA-4F0D-B22B-BCFC3306B646}" type="presParOf" srcId="{9FEDABBB-3D52-4196-A0C3-231124F603DD}" destId="{13894F08-7376-49C7-8CA3-B50E36CD3C65}" srcOrd="2" destOrd="0" presId="urn:microsoft.com/office/officeart/2005/8/layout/hierarchy1"/>
    <dgm:cxn modelId="{C32069A7-B690-427D-8191-7B1147A1FB48}" type="presParOf" srcId="{9FEDABBB-3D52-4196-A0C3-231124F603DD}" destId="{44846BE1-D974-4C53-B7C2-FA0E65B56C7D}" srcOrd="3" destOrd="0" presId="urn:microsoft.com/office/officeart/2005/8/layout/hierarchy1"/>
    <dgm:cxn modelId="{8C0D2027-4B4D-475F-A2EA-DE8FFF0FD32E}" type="presParOf" srcId="{44846BE1-D974-4C53-B7C2-FA0E65B56C7D}" destId="{A609B145-4170-4ECE-93E6-4DABD9295228}" srcOrd="0" destOrd="0" presId="urn:microsoft.com/office/officeart/2005/8/layout/hierarchy1"/>
    <dgm:cxn modelId="{40710476-46FB-4646-90A3-AB33B28880AA}" type="presParOf" srcId="{A609B145-4170-4ECE-93E6-4DABD9295228}" destId="{1D9BCCA2-E58C-4B5C-99FD-EE17207D2D60}" srcOrd="0" destOrd="0" presId="urn:microsoft.com/office/officeart/2005/8/layout/hierarchy1"/>
    <dgm:cxn modelId="{1EB80E8F-C260-4963-82EC-163905F478D8}" type="presParOf" srcId="{A609B145-4170-4ECE-93E6-4DABD9295228}" destId="{5254726F-4886-4FC4-A7AF-F9941194D283}" srcOrd="1" destOrd="0" presId="urn:microsoft.com/office/officeart/2005/8/layout/hierarchy1"/>
    <dgm:cxn modelId="{640E41D8-B98B-49D2-9773-82A0C7790CC0}" type="presParOf" srcId="{44846BE1-D974-4C53-B7C2-FA0E65B56C7D}" destId="{DE3C90CC-7CA1-4709-9C98-49BA9040756F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63989-9235-4A70-9A4C-9787D48B5574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56311-90FE-4A2A-9495-2980786B8B52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6B923-DDBA-4E55-90DA-1081B048FF20}" type="slidenum">
              <a:rPr lang="id-ID" smtClean="0"/>
              <a:pPr/>
              <a:t>2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69E21-748E-4FF5-8DA0-2C56B3F8FA9C}" type="datetimeFigureOut">
              <a:rPr lang="id-ID" smtClean="0"/>
              <a:t>22/10/2012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05176-E7FE-4E9B-A267-75F9F33D179A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18" Type="http://schemas.openxmlformats.org/officeDocument/2006/relationships/image" Target="../media/image100.png"/><Relationship Id="rId3" Type="http://schemas.openxmlformats.org/officeDocument/2006/relationships/image" Target="../media/image85.png"/><Relationship Id="rId21" Type="http://schemas.openxmlformats.org/officeDocument/2006/relationships/image" Target="../media/image103.gif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17" Type="http://schemas.openxmlformats.org/officeDocument/2006/relationships/image" Target="../media/image99.png"/><Relationship Id="rId25" Type="http://schemas.openxmlformats.org/officeDocument/2006/relationships/image" Target="../media/image107.png"/><Relationship Id="rId2" Type="http://schemas.openxmlformats.org/officeDocument/2006/relationships/image" Target="../media/image84.png"/><Relationship Id="rId16" Type="http://schemas.openxmlformats.org/officeDocument/2006/relationships/image" Target="../media/image98.png"/><Relationship Id="rId20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24" Type="http://schemas.openxmlformats.org/officeDocument/2006/relationships/image" Target="../media/image106.png"/><Relationship Id="rId5" Type="http://schemas.openxmlformats.org/officeDocument/2006/relationships/image" Target="../media/image87.png"/><Relationship Id="rId15" Type="http://schemas.openxmlformats.org/officeDocument/2006/relationships/image" Target="../media/image97.png"/><Relationship Id="rId23" Type="http://schemas.openxmlformats.org/officeDocument/2006/relationships/image" Target="../media/image105.png"/><Relationship Id="rId10" Type="http://schemas.openxmlformats.org/officeDocument/2006/relationships/image" Target="../media/image92.png"/><Relationship Id="rId19" Type="http://schemas.openxmlformats.org/officeDocument/2006/relationships/image" Target="../media/image101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Relationship Id="rId14" Type="http://schemas.openxmlformats.org/officeDocument/2006/relationships/image" Target="../media/image96.png"/><Relationship Id="rId22" Type="http://schemas.openxmlformats.org/officeDocument/2006/relationships/image" Target="../media/image10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9.png"/><Relationship Id="rId18" Type="http://schemas.openxmlformats.org/officeDocument/2006/relationships/image" Target="../media/image124.png"/><Relationship Id="rId26" Type="http://schemas.openxmlformats.org/officeDocument/2006/relationships/image" Target="../media/image132.png"/><Relationship Id="rId3" Type="http://schemas.openxmlformats.org/officeDocument/2006/relationships/image" Target="../media/image109.png"/><Relationship Id="rId21" Type="http://schemas.openxmlformats.org/officeDocument/2006/relationships/image" Target="../media/image127.png"/><Relationship Id="rId7" Type="http://schemas.openxmlformats.org/officeDocument/2006/relationships/image" Target="../media/image113.png"/><Relationship Id="rId12" Type="http://schemas.openxmlformats.org/officeDocument/2006/relationships/image" Target="../media/image118.png"/><Relationship Id="rId17" Type="http://schemas.openxmlformats.org/officeDocument/2006/relationships/image" Target="../media/image123.png"/><Relationship Id="rId25" Type="http://schemas.openxmlformats.org/officeDocument/2006/relationships/image" Target="../media/image131.png"/><Relationship Id="rId2" Type="http://schemas.openxmlformats.org/officeDocument/2006/relationships/image" Target="../media/image108.wmf"/><Relationship Id="rId16" Type="http://schemas.openxmlformats.org/officeDocument/2006/relationships/image" Target="../media/image122.png"/><Relationship Id="rId20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24" Type="http://schemas.openxmlformats.org/officeDocument/2006/relationships/image" Target="../media/image130.png"/><Relationship Id="rId5" Type="http://schemas.openxmlformats.org/officeDocument/2006/relationships/image" Target="../media/image111.png"/><Relationship Id="rId15" Type="http://schemas.openxmlformats.org/officeDocument/2006/relationships/image" Target="../media/image121.png"/><Relationship Id="rId23" Type="http://schemas.openxmlformats.org/officeDocument/2006/relationships/image" Target="../media/image129.png"/><Relationship Id="rId10" Type="http://schemas.openxmlformats.org/officeDocument/2006/relationships/image" Target="../media/image116.png"/><Relationship Id="rId19" Type="http://schemas.openxmlformats.org/officeDocument/2006/relationships/image" Target="../media/image125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120.png"/><Relationship Id="rId22" Type="http://schemas.openxmlformats.org/officeDocument/2006/relationships/image" Target="../media/image128.png"/><Relationship Id="rId27" Type="http://schemas.openxmlformats.org/officeDocument/2006/relationships/image" Target="../media/image1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7.png"/><Relationship Id="rId2" Type="http://schemas.openxmlformats.org/officeDocument/2006/relationships/image" Target="../media/image31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6.png"/><Relationship Id="rId5" Type="http://schemas.openxmlformats.org/officeDocument/2006/relationships/image" Target="../media/image34.png"/><Relationship Id="rId15" Type="http://schemas.openxmlformats.org/officeDocument/2006/relationships/image" Target="../media/image42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47.png"/><Relationship Id="rId9" Type="http://schemas.openxmlformats.org/officeDocument/2006/relationships/image" Target="../media/image5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0.png"/><Relationship Id="rId3" Type="http://schemas.openxmlformats.org/officeDocument/2006/relationships/image" Target="../media/image51.png"/><Relationship Id="rId7" Type="http://schemas.openxmlformats.org/officeDocument/2006/relationships/image" Target="../media/image57.png"/><Relationship Id="rId12" Type="http://schemas.openxmlformats.org/officeDocument/2006/relationships/image" Target="../media/image59.png"/><Relationship Id="rId2" Type="http://schemas.openxmlformats.org/officeDocument/2006/relationships/image" Target="../media/image47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53.png"/><Relationship Id="rId5" Type="http://schemas.openxmlformats.org/officeDocument/2006/relationships/image" Target="../media/image55.png"/><Relationship Id="rId15" Type="http://schemas.openxmlformats.org/officeDocument/2006/relationships/image" Target="../media/image62.png"/><Relationship Id="rId10" Type="http://schemas.openxmlformats.org/officeDocument/2006/relationships/image" Target="../media/image50.png"/><Relationship Id="rId4" Type="http://schemas.openxmlformats.org/officeDocument/2006/relationships/image" Target="../media/image54.png"/><Relationship Id="rId9" Type="http://schemas.openxmlformats.org/officeDocument/2006/relationships/image" Target="../media/image49.png"/><Relationship Id="rId1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7.png"/><Relationship Id="rId9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67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12" Type="http://schemas.openxmlformats.org/officeDocument/2006/relationships/image" Target="../media/image66.png"/><Relationship Id="rId17" Type="http://schemas.openxmlformats.org/officeDocument/2006/relationships/image" Target="../media/image70.pn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11" Type="http://schemas.openxmlformats.org/officeDocument/2006/relationships/image" Target="../media/image65.png"/><Relationship Id="rId5" Type="http://schemas.openxmlformats.org/officeDocument/2006/relationships/image" Target="../media/image55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4.png"/><Relationship Id="rId9" Type="http://schemas.openxmlformats.org/officeDocument/2006/relationships/image" Target="../media/image57.png"/><Relationship Id="rId14" Type="http://schemas.openxmlformats.org/officeDocument/2006/relationships/image" Target="../media/image6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2346" y="1202280"/>
            <a:ext cx="154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Besaran Skalar</a:t>
            </a:r>
            <a:endParaRPr lang="id-ID" dirty="0"/>
          </a:p>
        </p:txBody>
      </p:sp>
      <p:sp>
        <p:nvSpPr>
          <p:cNvPr id="5" name="TextBox 4"/>
          <p:cNvSpPr txBox="1"/>
          <p:nvPr/>
        </p:nvSpPr>
        <p:spPr>
          <a:xfrm>
            <a:off x="5256680" y="1142984"/>
            <a:ext cx="1601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Besaran Vektor</a:t>
            </a:r>
            <a:endParaRPr lang="id-ID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227443" y="142852"/>
            <a:ext cx="71438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d-ID" sz="4000" dirty="0" smtClean="0"/>
              <a:t>2b</a:t>
            </a:r>
            <a:endParaRPr lang="id-ID" sz="40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2430051" y="3285727"/>
            <a:ext cx="41426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5786" y="1785926"/>
            <a:ext cx="37717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Kelajuan berasal dari kata speed.</a:t>
            </a:r>
          </a:p>
          <a:p>
            <a:r>
              <a:rPr lang="id-ID" dirty="0" smtClean="0"/>
              <a:t>Kelajuan diukur dengan menggunakan</a:t>
            </a:r>
          </a:p>
          <a:p>
            <a:r>
              <a:rPr lang="id-ID" dirty="0" smtClean="0"/>
              <a:t> spidometer</a:t>
            </a:r>
            <a:endParaRPr lang="id-ID" dirty="0"/>
          </a:p>
        </p:txBody>
      </p:sp>
      <p:sp>
        <p:nvSpPr>
          <p:cNvPr id="16" name="TextBox 15"/>
          <p:cNvSpPr txBox="1"/>
          <p:nvPr/>
        </p:nvSpPr>
        <p:spPr>
          <a:xfrm>
            <a:off x="5072066" y="1791290"/>
            <a:ext cx="4002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Kecepatan  berasal dari kata velocity.</a:t>
            </a:r>
          </a:p>
          <a:p>
            <a:r>
              <a:rPr lang="id-ID" dirty="0" smtClean="0"/>
              <a:t>Kecepatan  diukur dengan menggunakan</a:t>
            </a:r>
          </a:p>
          <a:p>
            <a:r>
              <a:rPr lang="id-ID" dirty="0" smtClean="0"/>
              <a:t> velocitometer</a:t>
            </a:r>
            <a:endParaRPr lang="id-ID" dirty="0"/>
          </a:p>
        </p:txBody>
      </p:sp>
      <p:sp>
        <p:nvSpPr>
          <p:cNvPr id="18" name="TextBox 17"/>
          <p:cNvSpPr txBox="1"/>
          <p:nvPr/>
        </p:nvSpPr>
        <p:spPr>
          <a:xfrm>
            <a:off x="1571604" y="214290"/>
            <a:ext cx="233477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4000" dirty="0" smtClean="0"/>
              <a:t>Kelajuan</a:t>
            </a:r>
            <a:endParaRPr lang="id-ID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81590" y="285728"/>
            <a:ext cx="327662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4000" dirty="0" smtClean="0"/>
              <a:t>Kecepatan</a:t>
            </a:r>
            <a:endParaRPr lang="id-ID" sz="4000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928934"/>
            <a:ext cx="4392699" cy="6667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1767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5" y="4038609"/>
            <a:ext cx="714375" cy="6762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937151"/>
            <a:ext cx="3571899" cy="563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929066"/>
            <a:ext cx="923925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8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GERAK LURUS</a:t>
            </a:r>
            <a:endParaRPr lang="id-ID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A. Gerak Lurus Beraturan (GLB)</a:t>
            </a:r>
            <a:endParaRPr lang="id-ID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00166" y="2571744"/>
            <a:ext cx="2286016" cy="1588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714744" y="2571744"/>
            <a:ext cx="4214842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85852" y="2610145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A</a:t>
            </a:r>
            <a:endParaRPr lang="id-ID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724290" y="2643182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C</a:t>
            </a:r>
            <a:endParaRPr lang="id-ID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571868" y="2571744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B</a:t>
            </a:r>
            <a:endParaRPr lang="id-ID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5984" y="2000240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10 m</a:t>
            </a:r>
            <a:endParaRPr lang="id-ID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476675" y="2038641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20 m</a:t>
            </a:r>
            <a:endParaRPr lang="id-ID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285984" y="2753021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2 s</a:t>
            </a:r>
            <a:endParaRPr lang="id-ID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5614324" y="2714620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4 s</a:t>
            </a:r>
            <a:endParaRPr lang="id-ID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6429388" y="4572008"/>
            <a:ext cx="2004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V tetap / sama</a:t>
            </a:r>
            <a:endParaRPr lang="id-ID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214818"/>
            <a:ext cx="781050" cy="409575"/>
          </a:xfrm>
          <a:prstGeom prst="rect">
            <a:avLst/>
          </a:prstGeom>
          <a:noFill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071942"/>
            <a:ext cx="333375" cy="742950"/>
          </a:xfrm>
          <a:prstGeom prst="rect">
            <a:avLst/>
          </a:prstGeom>
          <a:noFill/>
        </p:spPr>
      </p:pic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233871"/>
            <a:ext cx="1019175" cy="409575"/>
          </a:xfrm>
          <a:prstGeom prst="rect">
            <a:avLst/>
          </a:prstGeom>
          <a:noFill/>
        </p:spPr>
      </p:pic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72074"/>
            <a:ext cx="781050" cy="409575"/>
          </a:xfrm>
          <a:prstGeom prst="rect">
            <a:avLst/>
          </a:prstGeom>
          <a:noFill/>
        </p:spPr>
      </p:pic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929198"/>
            <a:ext cx="333375" cy="742950"/>
          </a:xfrm>
          <a:prstGeom prst="rect">
            <a:avLst/>
          </a:prstGeom>
          <a:noFill/>
        </p:spPr>
      </p:pic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072074"/>
            <a:ext cx="1019175" cy="409575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35121" y="5786454"/>
            <a:ext cx="688021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d-ID" dirty="0" smtClean="0"/>
              <a:t>Gerak lurus beraturan adalah gerak yang lintasannya berupa garis lurus </a:t>
            </a:r>
          </a:p>
          <a:p>
            <a:r>
              <a:rPr lang="id-ID" dirty="0" smtClean="0"/>
              <a:t>			dan dengan kecepatan konstan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A. Gerak Lurus Beraturan (GLB)</a:t>
            </a:r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676197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Ciri-Ciri GLB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400" dirty="0" smtClean="0"/>
              <a:t>Kecepatan konstan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400" dirty="0" smtClean="0"/>
              <a:t>Percepatannya nol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400" dirty="0" smtClean="0"/>
              <a:t>Geraknya menempuh lintasan lurus secara teratur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400" dirty="0" smtClean="0"/>
              <a:t>Besarnya kecepatan sama dengan kelajuan dan </a:t>
            </a:r>
          </a:p>
          <a:p>
            <a:pPr marL="342900" indent="-342900"/>
            <a:r>
              <a:rPr lang="id-ID" sz="2400" dirty="0" smtClean="0"/>
              <a:t>	besar perpindahan samadengan jarak  </a:t>
            </a:r>
            <a:endParaRPr lang="id-ID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4014" y="507743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Δ</a:t>
            </a:r>
            <a:r>
              <a:rPr lang="id-ID" sz="2000" dirty="0" smtClean="0"/>
              <a:t>x =  perpindahan (m)</a:t>
            </a:r>
          </a:p>
          <a:p>
            <a:r>
              <a:rPr lang="id-ID" sz="2000" dirty="0" smtClean="0"/>
              <a:t>v   = kecepatan (m/s)</a:t>
            </a:r>
          </a:p>
          <a:p>
            <a:r>
              <a:rPr lang="id-ID" sz="2000" dirty="0" smtClean="0"/>
              <a:t>t    = waktu (s)</a:t>
            </a:r>
            <a:endParaRPr lang="id-ID" sz="2000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72074"/>
            <a:ext cx="1547816" cy="6050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1571604" y="4500570"/>
            <a:ext cx="2122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Persamaan GLB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52561" y="142852"/>
          <a:ext cx="6119835" cy="2718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9945"/>
                <a:gridCol w="2039945"/>
                <a:gridCol w="2039945"/>
              </a:tblGrid>
              <a:tr h="637559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t (s)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x (m)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v (m/s)</a:t>
                      </a:r>
                      <a:endParaRPr lang="id-ID" sz="2800" dirty="0"/>
                    </a:p>
                  </a:txBody>
                  <a:tcPr/>
                </a:tc>
              </a:tr>
              <a:tr h="528226"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id-ID" sz="2400" dirty="0" smtClean="0"/>
                    </a:p>
                    <a:p>
                      <a:pPr algn="ctr"/>
                      <a:endParaRPr lang="id-ID" sz="2400" dirty="0" smtClean="0"/>
                    </a:p>
                    <a:p>
                      <a:pPr algn="ctr"/>
                      <a:endParaRPr lang="id-ID" sz="2400" dirty="0"/>
                    </a:p>
                  </a:txBody>
                  <a:tcPr/>
                </a:tc>
              </a:tr>
              <a:tr h="562760"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528226"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462198"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5520396" y="1500054"/>
            <a:ext cx="2052000" cy="1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520396" y="2212966"/>
            <a:ext cx="2052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0694" y="1500174"/>
            <a:ext cx="1960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t=2s dan t=3s</a:t>
            </a:r>
          </a:p>
          <a:p>
            <a:pPr algn="ctr"/>
            <a:r>
              <a:rPr lang="id-ID" sz="2400" dirty="0" smtClean="0"/>
              <a:t>5 m/s</a:t>
            </a:r>
          </a:p>
          <a:p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12" name="TextBox 11"/>
          <p:cNvSpPr txBox="1"/>
          <p:nvPr/>
        </p:nvSpPr>
        <p:spPr>
          <a:xfrm>
            <a:off x="5533918" y="2145092"/>
            <a:ext cx="2038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t=3s dan t=4s</a:t>
            </a:r>
          </a:p>
          <a:p>
            <a:pPr algn="ctr"/>
            <a:r>
              <a:rPr lang="id-ID" sz="2400" dirty="0" smtClean="0"/>
              <a:t>5 m/s</a:t>
            </a:r>
          </a:p>
          <a:p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cxnSp>
        <p:nvCxnSpPr>
          <p:cNvPr id="73" name="Straight Connector 72"/>
          <p:cNvCxnSpPr/>
          <p:nvPr/>
        </p:nvCxnSpPr>
        <p:spPr>
          <a:xfrm rot="5400000" flipH="1" flipV="1">
            <a:off x="1336631" y="4608769"/>
            <a:ext cx="1785952" cy="1736714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 flipH="1" flipV="1">
            <a:off x="300783" y="5287430"/>
            <a:ext cx="2143139" cy="2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361251" y="6357958"/>
            <a:ext cx="2236779" cy="121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123557" y="3916924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x (m)</a:t>
            </a:r>
            <a:endParaRPr lang="id-ID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240576" y="601132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1218375" y="493975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240576" y="5655720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1561253" y="640502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1893869" y="6392883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2277221" y="640502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811948" y="55007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10</a:t>
            </a:r>
            <a:endParaRPr lang="id-ID" dirty="0"/>
          </a:p>
        </p:txBody>
      </p:sp>
      <p:sp>
        <p:nvSpPr>
          <p:cNvPr id="84" name="TextBox 83"/>
          <p:cNvSpPr txBox="1"/>
          <p:nvPr/>
        </p:nvSpPr>
        <p:spPr>
          <a:xfrm>
            <a:off x="938890" y="58578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5</a:t>
            </a:r>
            <a:endParaRPr lang="id-ID" dirty="0"/>
          </a:p>
        </p:txBody>
      </p:sp>
      <p:sp>
        <p:nvSpPr>
          <p:cNvPr id="85" name="TextBox 84"/>
          <p:cNvSpPr txBox="1"/>
          <p:nvPr/>
        </p:nvSpPr>
        <p:spPr>
          <a:xfrm>
            <a:off x="811948" y="51435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15</a:t>
            </a:r>
            <a:endParaRPr lang="id-ID" dirty="0"/>
          </a:p>
        </p:txBody>
      </p:sp>
      <p:sp>
        <p:nvSpPr>
          <p:cNvPr id="86" name="TextBox 85"/>
          <p:cNvSpPr txBox="1"/>
          <p:nvPr/>
        </p:nvSpPr>
        <p:spPr>
          <a:xfrm>
            <a:off x="1581832" y="65722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87" name="TextBox 86"/>
          <p:cNvSpPr txBox="1"/>
          <p:nvPr/>
        </p:nvSpPr>
        <p:spPr>
          <a:xfrm>
            <a:off x="1954956" y="6572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</a:t>
            </a:r>
            <a:endParaRPr lang="id-ID" dirty="0"/>
          </a:p>
        </p:txBody>
      </p:sp>
      <p:sp>
        <p:nvSpPr>
          <p:cNvPr id="88" name="TextBox 87"/>
          <p:cNvSpPr txBox="1"/>
          <p:nvPr/>
        </p:nvSpPr>
        <p:spPr>
          <a:xfrm>
            <a:off x="2312146" y="6572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89" name="Oval 88"/>
          <p:cNvSpPr/>
          <p:nvPr/>
        </p:nvSpPr>
        <p:spPr>
          <a:xfrm>
            <a:off x="2004193" y="557214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0" name="Oval 89"/>
          <p:cNvSpPr/>
          <p:nvPr/>
        </p:nvSpPr>
        <p:spPr>
          <a:xfrm>
            <a:off x="2718573" y="485776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91" name="Straight Connector 90"/>
          <p:cNvCxnSpPr/>
          <p:nvPr/>
        </p:nvCxnSpPr>
        <p:spPr>
          <a:xfrm>
            <a:off x="1361251" y="6011322"/>
            <a:ext cx="379391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 flipH="1" flipV="1">
            <a:off x="1562047" y="6191505"/>
            <a:ext cx="357190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312014" y="5298530"/>
            <a:ext cx="1143008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 flipH="1" flipV="1">
            <a:off x="1918443" y="5833521"/>
            <a:ext cx="1071570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2608249" y="640502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240576" y="5298530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99671" y="47984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20</a:t>
            </a:r>
            <a:endParaRPr lang="id-ID" dirty="0"/>
          </a:p>
        </p:txBody>
      </p:sp>
      <p:sp>
        <p:nvSpPr>
          <p:cNvPr id="98" name="TextBox 97"/>
          <p:cNvSpPr txBox="1"/>
          <p:nvPr/>
        </p:nvSpPr>
        <p:spPr>
          <a:xfrm>
            <a:off x="2653402" y="65722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4</a:t>
            </a:r>
            <a:endParaRPr lang="id-ID" dirty="0"/>
          </a:p>
        </p:txBody>
      </p:sp>
      <p:cxnSp>
        <p:nvCxnSpPr>
          <p:cNvPr id="99" name="Straight Connector 98"/>
          <p:cNvCxnSpPr>
            <a:endCxn id="89" idx="5"/>
          </p:cNvCxnSpPr>
          <p:nvPr/>
        </p:nvCxnSpPr>
        <p:spPr>
          <a:xfrm>
            <a:off x="1383452" y="5655720"/>
            <a:ext cx="742693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1712800" y="5951934"/>
            <a:ext cx="7177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1669204" y="594147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2" name="Oval 101"/>
          <p:cNvSpPr/>
          <p:nvPr/>
        </p:nvSpPr>
        <p:spPr>
          <a:xfrm>
            <a:off x="2383584" y="521495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03" name="Straight Connector 102"/>
          <p:cNvCxnSpPr>
            <a:endCxn id="90" idx="3"/>
          </p:cNvCxnSpPr>
          <p:nvPr/>
        </p:nvCxnSpPr>
        <p:spPr>
          <a:xfrm>
            <a:off x="1383452" y="4929198"/>
            <a:ext cx="135604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16200000" flipV="1">
            <a:off x="2073927" y="5645832"/>
            <a:ext cx="1424251" cy="1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6072198" y="4929196"/>
            <a:ext cx="2214578" cy="2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 flipH="1" flipV="1">
            <a:off x="4989529" y="5263170"/>
            <a:ext cx="2143139" cy="2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6049997" y="6333698"/>
            <a:ext cx="2236779" cy="121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643570" y="3904806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v (m/s)</a:t>
            </a:r>
            <a:endParaRPr lang="id-ID" dirty="0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929322" y="598706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907121" y="491549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5929322" y="5631460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6249999" y="638076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>
            <a:off x="6607189" y="6368623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5400000">
            <a:off x="6965967" y="638076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5500694" y="54764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</a:t>
            </a:r>
            <a:endParaRPr lang="id-ID" dirty="0"/>
          </a:p>
        </p:txBody>
      </p:sp>
      <p:sp>
        <p:nvSpPr>
          <p:cNvPr id="116" name="TextBox 115"/>
          <p:cNvSpPr txBox="1"/>
          <p:nvPr/>
        </p:nvSpPr>
        <p:spPr>
          <a:xfrm>
            <a:off x="5627636" y="5833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117" name="TextBox 116"/>
          <p:cNvSpPr txBox="1"/>
          <p:nvPr/>
        </p:nvSpPr>
        <p:spPr>
          <a:xfrm>
            <a:off x="5500694" y="51192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118" name="TextBox 117"/>
          <p:cNvSpPr txBox="1"/>
          <p:nvPr/>
        </p:nvSpPr>
        <p:spPr>
          <a:xfrm>
            <a:off x="6270578" y="65479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119" name="TextBox 118"/>
          <p:cNvSpPr txBox="1"/>
          <p:nvPr/>
        </p:nvSpPr>
        <p:spPr>
          <a:xfrm>
            <a:off x="6643702" y="65480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</a:t>
            </a:r>
            <a:endParaRPr lang="id-ID" dirty="0"/>
          </a:p>
        </p:txBody>
      </p:sp>
      <p:sp>
        <p:nvSpPr>
          <p:cNvPr id="120" name="TextBox 119"/>
          <p:cNvSpPr txBox="1"/>
          <p:nvPr/>
        </p:nvSpPr>
        <p:spPr>
          <a:xfrm>
            <a:off x="7000892" y="65480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121" name="Oval 120"/>
          <p:cNvSpPr/>
          <p:nvPr/>
        </p:nvSpPr>
        <p:spPr>
          <a:xfrm>
            <a:off x="6692939" y="483350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2" name="Oval 121"/>
          <p:cNvSpPr/>
          <p:nvPr/>
        </p:nvSpPr>
        <p:spPr>
          <a:xfrm>
            <a:off x="7407319" y="483350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3" name="Straight Connector 122"/>
          <p:cNvCxnSpPr/>
          <p:nvPr/>
        </p:nvCxnSpPr>
        <p:spPr>
          <a:xfrm>
            <a:off x="6000760" y="4904938"/>
            <a:ext cx="379391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 flipH="1" flipV="1">
            <a:off x="5708991" y="5624541"/>
            <a:ext cx="1440000" cy="794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6072198" y="4929198"/>
            <a:ext cx="142876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 flipH="1" flipV="1">
            <a:off x="6424111" y="5624595"/>
            <a:ext cx="1440902" cy="15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7321568" y="638076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929322" y="5274270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5488417" y="47742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4</a:t>
            </a:r>
            <a:endParaRPr lang="id-ID" dirty="0"/>
          </a:p>
        </p:txBody>
      </p:sp>
      <p:sp>
        <p:nvSpPr>
          <p:cNvPr id="130" name="TextBox 129"/>
          <p:cNvSpPr txBox="1"/>
          <p:nvPr/>
        </p:nvSpPr>
        <p:spPr>
          <a:xfrm>
            <a:off x="7342148" y="65479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4</a:t>
            </a:r>
            <a:endParaRPr lang="id-ID" dirty="0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6072198" y="4917056"/>
            <a:ext cx="69217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6200000" flipV="1">
            <a:off x="6066578" y="5637983"/>
            <a:ext cx="14400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3" name="Oval 132"/>
          <p:cNvSpPr/>
          <p:nvPr/>
        </p:nvSpPr>
        <p:spPr>
          <a:xfrm>
            <a:off x="6357950" y="483350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4" name="Oval 133"/>
          <p:cNvSpPr/>
          <p:nvPr/>
        </p:nvSpPr>
        <p:spPr>
          <a:xfrm>
            <a:off x="7072330" y="483350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35" name="Straight Connector 134"/>
          <p:cNvCxnSpPr>
            <a:endCxn id="134" idx="5"/>
          </p:cNvCxnSpPr>
          <p:nvPr/>
        </p:nvCxnSpPr>
        <p:spPr>
          <a:xfrm>
            <a:off x="6072198" y="4929198"/>
            <a:ext cx="1122084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6200000" flipV="1">
            <a:off x="6780958" y="5588261"/>
            <a:ext cx="14400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3526592" y="6143644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 (s)</a:t>
            </a:r>
            <a:endParaRPr lang="id-ID" dirty="0"/>
          </a:p>
        </p:txBody>
      </p:sp>
      <p:sp>
        <p:nvSpPr>
          <p:cNvPr id="155" name="TextBox 154"/>
          <p:cNvSpPr txBox="1"/>
          <p:nvPr/>
        </p:nvSpPr>
        <p:spPr>
          <a:xfrm>
            <a:off x="8241500" y="617868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 (s)</a:t>
            </a:r>
            <a:endParaRPr lang="id-ID" dirty="0"/>
          </a:p>
        </p:txBody>
      </p:sp>
      <p:sp>
        <p:nvSpPr>
          <p:cNvPr id="156" name="TextBox 155"/>
          <p:cNvSpPr txBox="1"/>
          <p:nvPr/>
        </p:nvSpPr>
        <p:spPr>
          <a:xfrm>
            <a:off x="285720" y="3488296"/>
            <a:ext cx="353385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d-ID" dirty="0" smtClean="0"/>
              <a:t>Grafik perpindahan terhadap waktu</a:t>
            </a:r>
            <a:endParaRPr lang="id-ID" dirty="0"/>
          </a:p>
        </p:txBody>
      </p:sp>
      <p:sp>
        <p:nvSpPr>
          <p:cNvPr id="157" name="TextBox 156"/>
          <p:cNvSpPr txBox="1"/>
          <p:nvPr/>
        </p:nvSpPr>
        <p:spPr>
          <a:xfrm>
            <a:off x="5429256" y="3500438"/>
            <a:ext cx="329545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d-ID" dirty="0" smtClean="0"/>
              <a:t>Grafik kecepatan terhadap waktu</a:t>
            </a:r>
            <a:endParaRPr lang="id-ID" dirty="0"/>
          </a:p>
        </p:txBody>
      </p:sp>
      <p:sp>
        <p:nvSpPr>
          <p:cNvPr id="137" name="TextBox 136"/>
          <p:cNvSpPr txBox="1"/>
          <p:nvPr/>
        </p:nvSpPr>
        <p:spPr>
          <a:xfrm>
            <a:off x="2143108" y="630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d-ID" dirty="0"/>
          </a:p>
        </p:txBody>
      </p:sp>
      <p:sp>
        <p:nvSpPr>
          <p:cNvPr id="139" name="TextBox 138"/>
          <p:cNvSpPr txBox="1"/>
          <p:nvPr/>
        </p:nvSpPr>
        <p:spPr>
          <a:xfrm>
            <a:off x="2341488" y="8450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140" name="TextBox 139"/>
          <p:cNvSpPr txBox="1"/>
          <p:nvPr/>
        </p:nvSpPr>
        <p:spPr>
          <a:xfrm>
            <a:off x="2285984" y="14165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</a:t>
            </a:r>
            <a:endParaRPr lang="id-ID" dirty="0"/>
          </a:p>
        </p:txBody>
      </p:sp>
      <p:sp>
        <p:nvSpPr>
          <p:cNvPr id="141" name="TextBox 140"/>
          <p:cNvSpPr txBox="1"/>
          <p:nvPr/>
        </p:nvSpPr>
        <p:spPr>
          <a:xfrm>
            <a:off x="2285984" y="19045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144" name="TextBox 143"/>
          <p:cNvSpPr txBox="1"/>
          <p:nvPr/>
        </p:nvSpPr>
        <p:spPr>
          <a:xfrm>
            <a:off x="4357686" y="241672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20</a:t>
            </a:r>
            <a:endParaRPr lang="id-ID" dirty="0"/>
          </a:p>
        </p:txBody>
      </p:sp>
      <p:sp>
        <p:nvSpPr>
          <p:cNvPr id="145" name="TextBox 144"/>
          <p:cNvSpPr txBox="1"/>
          <p:nvPr/>
        </p:nvSpPr>
        <p:spPr>
          <a:xfrm>
            <a:off x="4429124" y="8450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5</a:t>
            </a:r>
            <a:endParaRPr lang="id-ID" dirty="0"/>
          </a:p>
        </p:txBody>
      </p:sp>
      <p:sp>
        <p:nvSpPr>
          <p:cNvPr id="146" name="TextBox 145"/>
          <p:cNvSpPr txBox="1"/>
          <p:nvPr/>
        </p:nvSpPr>
        <p:spPr>
          <a:xfrm>
            <a:off x="4357686" y="140445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10</a:t>
            </a:r>
            <a:endParaRPr lang="id-ID" dirty="0"/>
          </a:p>
        </p:txBody>
      </p:sp>
      <p:sp>
        <p:nvSpPr>
          <p:cNvPr id="147" name="TextBox 146"/>
          <p:cNvSpPr txBox="1"/>
          <p:nvPr/>
        </p:nvSpPr>
        <p:spPr>
          <a:xfrm>
            <a:off x="4357686" y="19166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15</a:t>
            </a:r>
            <a:endParaRPr lang="id-ID" dirty="0"/>
          </a:p>
        </p:txBody>
      </p:sp>
      <p:sp>
        <p:nvSpPr>
          <p:cNvPr id="148" name="TextBox 147"/>
          <p:cNvSpPr txBox="1"/>
          <p:nvPr/>
        </p:nvSpPr>
        <p:spPr>
          <a:xfrm>
            <a:off x="2285984" y="24167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4</a:t>
            </a:r>
            <a:endParaRPr lang="id-ID" dirty="0"/>
          </a:p>
        </p:txBody>
      </p:sp>
      <p:sp>
        <p:nvSpPr>
          <p:cNvPr id="151" name="TextBox 150"/>
          <p:cNvSpPr txBox="1"/>
          <p:nvPr/>
        </p:nvSpPr>
        <p:spPr>
          <a:xfrm>
            <a:off x="5500694" y="787770"/>
            <a:ext cx="2038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t=1s dan t=2s</a:t>
            </a:r>
          </a:p>
          <a:p>
            <a:pPr algn="ctr"/>
            <a:r>
              <a:rPr lang="id-ID" sz="2400" dirty="0" smtClean="0"/>
              <a:t>5 m/s</a:t>
            </a:r>
          </a:p>
          <a:p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7" grpId="0"/>
      <p:bldP spid="98" grpId="0"/>
      <p:bldP spid="101" grpId="0" animBg="1"/>
      <p:bldP spid="102" grpId="0" animBg="1"/>
      <p:bldP spid="108" grpId="0"/>
      <p:bldP spid="115" grpId="0"/>
      <p:bldP spid="116" grpId="0"/>
      <p:bldP spid="117" grpId="0"/>
      <p:bldP spid="118" grpId="0"/>
      <p:bldP spid="119" grpId="0"/>
      <p:bldP spid="120" grpId="0"/>
      <p:bldP spid="121" grpId="0" animBg="1"/>
      <p:bldP spid="122" grpId="0" animBg="1"/>
      <p:bldP spid="129" grpId="0"/>
      <p:bldP spid="130" grpId="0"/>
      <p:bldP spid="133" grpId="0" animBg="1"/>
      <p:bldP spid="134" grpId="0" animBg="1"/>
      <p:bldP spid="154" grpId="0"/>
      <p:bldP spid="155" grpId="0"/>
      <p:bldP spid="156" grpId="0" animBg="1"/>
      <p:bldP spid="157" grpId="0" animBg="1"/>
      <p:bldP spid="139" grpId="0"/>
      <p:bldP spid="140" grpId="0"/>
      <p:bldP spid="141" grpId="0"/>
      <p:bldP spid="144" grpId="0"/>
      <p:bldP spid="145" grpId="0"/>
      <p:bldP spid="146" grpId="0"/>
      <p:bldP spid="147" grpId="0"/>
      <p:bldP spid="1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rot="5400000" flipH="1" flipV="1">
            <a:off x="1096155" y="3596495"/>
            <a:ext cx="1785952" cy="1736714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rot="5400000" flipH="1" flipV="1">
            <a:off x="72584" y="4275156"/>
            <a:ext cx="2143139" cy="2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1133052" y="5345684"/>
            <a:ext cx="2236779" cy="121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69501" y="2833212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x (m)</a:t>
            </a:r>
            <a:endParaRPr lang="id-ID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90176" y="3927478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12377" y="4643446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333054" y="5392751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90244" y="5380609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2049022" y="5392751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404624" y="5392751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12377" y="4286256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98393" y="513137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 (s)</a:t>
            </a:r>
            <a:endParaRPr lang="id-ID" dirty="0"/>
          </a:p>
        </p:txBody>
      </p:sp>
      <p:cxnSp>
        <p:nvCxnSpPr>
          <p:cNvPr id="35" name="Straight Connector 34"/>
          <p:cNvCxnSpPr/>
          <p:nvPr/>
        </p:nvCxnSpPr>
        <p:spPr>
          <a:xfrm rot="5400000" flipH="1" flipV="1">
            <a:off x="4833133" y="2810677"/>
            <a:ext cx="1785952" cy="1736714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3801245" y="4228002"/>
            <a:ext cx="2143139" cy="2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861713" y="5298530"/>
            <a:ext cx="2236779" cy="121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98162" y="2786058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x (m)</a:t>
            </a:r>
            <a:endParaRPr lang="id-ID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4718837" y="3880324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41038" y="459629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5061715" y="5345597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5418905" y="5333455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5777683" y="5345597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6133285" y="5345597"/>
            <a:ext cx="35719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741038" y="423910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027054" y="508421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 (s)</a:t>
            </a:r>
            <a:endParaRPr lang="id-ID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714356"/>
            <a:ext cx="1047750" cy="409575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1142984"/>
            <a:ext cx="1143000" cy="409575"/>
          </a:xfrm>
          <a:prstGeom prst="rect">
            <a:avLst/>
          </a:prstGeom>
          <a:noFill/>
        </p:spPr>
      </p:pic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62279" y="1142984"/>
            <a:ext cx="295275" cy="409575"/>
          </a:xfrm>
          <a:prstGeom prst="rect">
            <a:avLst/>
          </a:prstGeom>
          <a:noFill/>
        </p:spPr>
      </p:pic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571612"/>
            <a:ext cx="485775" cy="409575"/>
          </a:xfrm>
          <a:prstGeom prst="rect">
            <a:avLst/>
          </a:prstGeom>
          <a:noFill/>
        </p:spPr>
      </p:pic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500174"/>
            <a:ext cx="952500" cy="409575"/>
          </a:xfrm>
          <a:prstGeom prst="rect">
            <a:avLst/>
          </a:prstGeom>
          <a:noFill/>
        </p:spPr>
      </p:pic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5876945"/>
            <a:ext cx="866775" cy="409575"/>
          </a:xfrm>
          <a:prstGeom prst="rect">
            <a:avLst/>
          </a:prstGeom>
          <a:noFill/>
        </p:spPr>
      </p:pic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05489" y="5805507"/>
            <a:ext cx="866775" cy="409575"/>
          </a:xfrm>
          <a:prstGeom prst="rect">
            <a:avLst/>
          </a:prstGeom>
          <a:noFill/>
        </p:spPr>
      </p:pic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6098" name="Picture 1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357694"/>
            <a:ext cx="304800" cy="409575"/>
          </a:xfrm>
          <a:prstGeom prst="rect">
            <a:avLst/>
          </a:prstGeom>
          <a:noFill/>
        </p:spPr>
      </p:pic>
      <p:pic>
        <p:nvPicPr>
          <p:cNvPr id="48" name="Picture 1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091127"/>
            <a:ext cx="304800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dirty="0" smtClean="0"/>
              <a:t>Contoh </a:t>
            </a:r>
            <a:r>
              <a:rPr lang="id-ID" dirty="0" smtClean="0"/>
              <a:t>Soal 1</a:t>
            </a:r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424506" y="1000108"/>
            <a:ext cx="907671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Seseorang  begerak dengan kecepatan konstan 4 m/s berada 4m</a:t>
            </a:r>
          </a:p>
          <a:p>
            <a:r>
              <a:rPr lang="id-ID" sz="2400" dirty="0" smtClean="0"/>
              <a:t> dibelakang seekor ayam yang sedang bergerak dengan kecepatan 2m/s</a:t>
            </a:r>
          </a:p>
          <a:p>
            <a:r>
              <a:rPr lang="id-ID" sz="2400" dirty="0" smtClean="0"/>
              <a:t>a.Berapa detik diperlukan orang untuk menangkap ayam?</a:t>
            </a:r>
          </a:p>
          <a:p>
            <a:r>
              <a:rPr lang="id-ID" sz="2400" dirty="0" smtClean="0"/>
              <a:t>b. Dimanakah ayam tertangkap?</a:t>
            </a:r>
          </a:p>
          <a:p>
            <a:endParaRPr lang="id-ID" sz="2400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6286520"/>
            <a:ext cx="862192" cy="311716"/>
          </a:xfrm>
          <a:prstGeom prst="rect">
            <a:avLst/>
          </a:prstGeom>
          <a:noFill/>
        </p:spPr>
      </p:pic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2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28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29" name="Rectangle 29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1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3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3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37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3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4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4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49" name="Picture 4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714884"/>
            <a:ext cx="843110" cy="304816"/>
          </a:xfrm>
          <a:prstGeom prst="rect">
            <a:avLst/>
          </a:prstGeom>
          <a:noFill/>
        </p:spPr>
      </p:pic>
      <p:pic>
        <p:nvPicPr>
          <p:cNvPr id="51248" name="Picture 4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1264665" cy="304816"/>
          </a:xfrm>
          <a:prstGeom prst="rect">
            <a:avLst/>
          </a:prstGeom>
          <a:noFill/>
        </p:spPr>
      </p:pic>
      <p:pic>
        <p:nvPicPr>
          <p:cNvPr id="51247" name="Picture 4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406" y="5357826"/>
            <a:ext cx="804198" cy="278875"/>
          </a:xfrm>
          <a:prstGeom prst="rect">
            <a:avLst/>
          </a:prstGeom>
          <a:noFill/>
        </p:spPr>
      </p:pic>
      <p:pic>
        <p:nvPicPr>
          <p:cNvPr id="51246" name="Picture 4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643578"/>
            <a:ext cx="460467" cy="278874"/>
          </a:xfrm>
          <a:prstGeom prst="rect">
            <a:avLst/>
          </a:prstGeom>
          <a:noFill/>
        </p:spPr>
      </p:pic>
      <p:pic>
        <p:nvPicPr>
          <p:cNvPr id="51245" name="Picture 4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929330"/>
            <a:ext cx="877165" cy="273320"/>
          </a:xfrm>
          <a:prstGeom prst="rect">
            <a:avLst/>
          </a:prstGeom>
          <a:noFill/>
        </p:spPr>
      </p:pic>
      <p:pic>
        <p:nvPicPr>
          <p:cNvPr id="51244" name="Picture 4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6179" y="6215082"/>
            <a:ext cx="403987" cy="284777"/>
          </a:xfrm>
          <a:prstGeom prst="rect">
            <a:avLst/>
          </a:prstGeom>
          <a:noFill/>
        </p:spPr>
      </p:pic>
      <p:sp>
        <p:nvSpPr>
          <p:cNvPr id="51250" name="Rectangle 5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51" name="Rectangle 51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52" name="Rectangle 52"/>
          <p:cNvSpPr>
            <a:spLocks noChangeArrowheads="1"/>
          </p:cNvSpPr>
          <p:nvPr/>
        </p:nvSpPr>
        <p:spPr bwMode="auto">
          <a:xfrm>
            <a:off x="0" y="1809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53" name="Rectangle 53"/>
          <p:cNvSpPr>
            <a:spLocks noChangeArrowheads="1"/>
          </p:cNvSpPr>
          <p:nvPr/>
        </p:nvSpPr>
        <p:spPr bwMode="auto">
          <a:xfrm>
            <a:off x="0" y="2676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61" name="Picture 6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000636"/>
            <a:ext cx="1310065" cy="324274"/>
          </a:xfrm>
          <a:prstGeom prst="rect">
            <a:avLst/>
          </a:prstGeom>
          <a:noFill/>
        </p:spPr>
      </p:pic>
      <p:pic>
        <p:nvPicPr>
          <p:cNvPr id="51260" name="Picture 6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357826"/>
            <a:ext cx="907965" cy="278875"/>
          </a:xfrm>
          <a:prstGeom prst="rect">
            <a:avLst/>
          </a:prstGeom>
          <a:noFill/>
        </p:spPr>
      </p:pic>
      <p:pic>
        <p:nvPicPr>
          <p:cNvPr id="51259" name="Picture 5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643578"/>
            <a:ext cx="544778" cy="278874"/>
          </a:xfrm>
          <a:prstGeom prst="rect">
            <a:avLst/>
          </a:prstGeom>
          <a:noFill/>
        </p:spPr>
      </p:pic>
      <p:pic>
        <p:nvPicPr>
          <p:cNvPr id="51258" name="Picture 5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929330"/>
            <a:ext cx="114413" cy="273320"/>
          </a:xfrm>
          <a:prstGeom prst="rect">
            <a:avLst/>
          </a:prstGeom>
          <a:noFill/>
        </p:spPr>
      </p:pic>
      <p:pic>
        <p:nvPicPr>
          <p:cNvPr id="51257" name="Picture 5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75"/>
          <a:stretch>
            <a:fillRect/>
          </a:stretch>
        </p:blipFill>
        <p:spPr bwMode="auto">
          <a:xfrm>
            <a:off x="1571604" y="6500834"/>
            <a:ext cx="214199" cy="270901"/>
          </a:xfrm>
          <a:prstGeom prst="rect">
            <a:avLst/>
          </a:prstGeom>
          <a:noFill/>
        </p:spPr>
      </p:pic>
      <p:pic>
        <p:nvPicPr>
          <p:cNvPr id="51256" name="Picture 5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22967" y="6500834"/>
            <a:ext cx="277199" cy="270899"/>
          </a:xfrm>
          <a:prstGeom prst="rect">
            <a:avLst/>
          </a:prstGeom>
          <a:noFill/>
        </p:spPr>
      </p:pic>
      <p:sp>
        <p:nvSpPr>
          <p:cNvPr id="51262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63" name="Rectangle 63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64" name="Rectangle 64"/>
          <p:cNvSpPr>
            <a:spLocks noChangeArrowheads="1"/>
          </p:cNvSpPr>
          <p:nvPr/>
        </p:nvSpPr>
        <p:spPr bwMode="auto">
          <a:xfrm>
            <a:off x="0" y="1800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69" name="Rectangle 6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68" name="Picture 6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714884"/>
            <a:ext cx="875536" cy="311302"/>
          </a:xfrm>
          <a:prstGeom prst="rect">
            <a:avLst/>
          </a:prstGeom>
          <a:noFill/>
        </p:spPr>
      </p:pic>
      <p:sp>
        <p:nvSpPr>
          <p:cNvPr id="51270" name="Rectangle 7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42821" y="4730331"/>
            <a:ext cx="278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d-ID" sz="2400" dirty="0"/>
          </a:p>
        </p:txBody>
      </p:sp>
      <p:sp>
        <p:nvSpPr>
          <p:cNvPr id="51273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72" name="Picture 7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572140"/>
            <a:ext cx="742811" cy="318348"/>
          </a:xfrm>
          <a:prstGeom prst="rect">
            <a:avLst/>
          </a:prstGeom>
          <a:noFill/>
        </p:spPr>
      </p:pic>
      <p:sp>
        <p:nvSpPr>
          <p:cNvPr id="51275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74" name="Picture 74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572140"/>
            <a:ext cx="968307" cy="331612"/>
          </a:xfrm>
          <a:prstGeom prst="rect">
            <a:avLst/>
          </a:prstGeom>
          <a:noFill/>
        </p:spPr>
      </p:pic>
      <p:sp>
        <p:nvSpPr>
          <p:cNvPr id="51277" name="Rectangle 7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76" name="Picture 76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5643578"/>
            <a:ext cx="802501" cy="285186"/>
          </a:xfrm>
          <a:prstGeom prst="rect">
            <a:avLst/>
          </a:prstGeom>
          <a:noFill/>
        </p:spPr>
      </p:pic>
      <p:sp>
        <p:nvSpPr>
          <p:cNvPr id="51278" name="Rectangle 78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0" name="Rectangle 8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79" name="Picture 79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3152" y="5644144"/>
            <a:ext cx="510682" cy="285186"/>
          </a:xfrm>
          <a:prstGeom prst="rect">
            <a:avLst/>
          </a:prstGeom>
          <a:noFill/>
        </p:spPr>
      </p:pic>
      <p:sp>
        <p:nvSpPr>
          <p:cNvPr id="51281" name="Rectangle 8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3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85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84" name="Picture 8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6286520"/>
            <a:ext cx="895353" cy="318348"/>
          </a:xfrm>
          <a:prstGeom prst="rect">
            <a:avLst/>
          </a:prstGeom>
          <a:noFill/>
        </p:spPr>
      </p:pic>
      <p:sp>
        <p:nvSpPr>
          <p:cNvPr id="51287" name="Rectangle 8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86" name="Picture 86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6286520"/>
            <a:ext cx="703018" cy="285186"/>
          </a:xfrm>
          <a:prstGeom prst="rect">
            <a:avLst/>
          </a:prstGeom>
          <a:noFill/>
        </p:spPr>
      </p:pic>
      <p:sp>
        <p:nvSpPr>
          <p:cNvPr id="51288" name="Rectangle 88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90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1289" name="Picture 89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6287086"/>
            <a:ext cx="510682" cy="285186"/>
          </a:xfrm>
          <a:prstGeom prst="rect">
            <a:avLst/>
          </a:prstGeom>
          <a:noFill/>
        </p:spPr>
      </p:pic>
      <p:pic>
        <p:nvPicPr>
          <p:cNvPr id="106" name="Picture 5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6227514"/>
            <a:ext cx="114413" cy="273320"/>
          </a:xfrm>
          <a:prstGeom prst="rect">
            <a:avLst/>
          </a:prstGeom>
          <a:noFill/>
        </p:spPr>
      </p:pic>
      <p:cxnSp>
        <p:nvCxnSpPr>
          <p:cNvPr id="121" name="Straight Arrow Connector 120"/>
          <p:cNvCxnSpPr/>
          <p:nvPr/>
        </p:nvCxnSpPr>
        <p:spPr>
          <a:xfrm>
            <a:off x="2565391" y="3000372"/>
            <a:ext cx="57150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5422911" y="3357562"/>
            <a:ext cx="57150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Line 5"/>
          <p:cNvSpPr>
            <a:spLocks noChangeShapeType="1"/>
          </p:cNvSpPr>
          <p:nvPr/>
        </p:nvSpPr>
        <p:spPr bwMode="auto">
          <a:xfrm>
            <a:off x="2351077" y="4286256"/>
            <a:ext cx="5572164" cy="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124" name="Rectangle 10"/>
          <p:cNvSpPr>
            <a:spLocks noChangeArrowheads="1"/>
          </p:cNvSpPr>
          <p:nvPr/>
        </p:nvSpPr>
        <p:spPr bwMode="auto">
          <a:xfrm>
            <a:off x="4637093" y="4568837"/>
            <a:ext cx="720725" cy="36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b="1" dirty="0"/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2422515" y="3854457"/>
            <a:ext cx="2786082" cy="3171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5137159" y="3857628"/>
            <a:ext cx="2786082" cy="1588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2" descr="C:\Users\Toshiba\Desktop\running_man.gif"/>
          <p:cNvPicPr>
            <a:picLocks noChangeAspect="1" noChangeArrowheads="1" noCrop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636697" y="2508230"/>
            <a:ext cx="1285884" cy="1285884"/>
          </a:xfrm>
          <a:prstGeom prst="rect">
            <a:avLst/>
          </a:prstGeom>
          <a:noFill/>
        </p:spPr>
      </p:pic>
      <p:pic>
        <p:nvPicPr>
          <p:cNvPr id="128" name="Picture 71" descr="C:\Users\Toshiba\Desktop\chicken_running.gif"/>
          <p:cNvPicPr>
            <a:picLocks noChangeAspect="1" noChangeArrowheads="1" noCrop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541849" y="2833690"/>
            <a:ext cx="952500" cy="952500"/>
          </a:xfrm>
          <a:prstGeom prst="rect">
            <a:avLst/>
          </a:prstGeom>
          <a:noFill/>
        </p:spPr>
      </p:pic>
      <p:sp>
        <p:nvSpPr>
          <p:cNvPr id="129" name="TextBox 128"/>
          <p:cNvSpPr txBox="1"/>
          <p:nvPr/>
        </p:nvSpPr>
        <p:spPr>
          <a:xfrm>
            <a:off x="3351209" y="3786190"/>
            <a:ext cx="654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4 m</a:t>
            </a:r>
            <a:endParaRPr lang="id-ID" sz="2400" dirty="0"/>
          </a:p>
        </p:txBody>
      </p:sp>
      <p:pic>
        <p:nvPicPr>
          <p:cNvPr id="130" name="Picture 1"/>
          <p:cNvPicPr>
            <a:picLocks noChangeAspect="1" noChangeArrowheads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496"/>
            <a:ext cx="1745099" cy="376237"/>
          </a:xfrm>
          <a:prstGeom prst="rect">
            <a:avLst/>
          </a:prstGeom>
          <a:noFill/>
        </p:spPr>
      </p:pic>
      <p:pic>
        <p:nvPicPr>
          <p:cNvPr id="131" name="Picture 1"/>
          <p:cNvPicPr>
            <a:picLocks noChangeAspect="1" noChangeArrowheads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5655" y="2428868"/>
            <a:ext cx="2028825" cy="447675"/>
          </a:xfrm>
          <a:prstGeom prst="rect">
            <a:avLst/>
          </a:prstGeom>
          <a:noFill/>
        </p:spPr>
      </p:pic>
      <p:sp>
        <p:nvSpPr>
          <p:cNvPr id="132" name="Rectangle 6"/>
          <p:cNvSpPr>
            <a:spLocks noChangeArrowheads="1"/>
          </p:cNvSpPr>
          <p:nvPr/>
        </p:nvSpPr>
        <p:spPr bwMode="auto">
          <a:xfrm>
            <a:off x="2058980" y="3714752"/>
            <a:ext cx="7207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33" name="Rectangle 8"/>
          <p:cNvSpPr>
            <a:spLocks noChangeArrowheads="1"/>
          </p:cNvSpPr>
          <p:nvPr/>
        </p:nvSpPr>
        <p:spPr bwMode="auto">
          <a:xfrm>
            <a:off x="4773624" y="3714752"/>
            <a:ext cx="720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34" name="Rectangle 8"/>
          <p:cNvSpPr>
            <a:spLocks noChangeArrowheads="1"/>
          </p:cNvSpPr>
          <p:nvPr/>
        </p:nvSpPr>
        <p:spPr bwMode="auto">
          <a:xfrm>
            <a:off x="7494613" y="3783019"/>
            <a:ext cx="720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d-ID" dirty="0" smtClean="0"/>
              <a:t>C</a:t>
            </a:r>
            <a:endParaRPr lang="en-US" dirty="0"/>
          </a:p>
        </p:txBody>
      </p:sp>
      <p:pic>
        <p:nvPicPr>
          <p:cNvPr id="135" name="Picture 4"/>
          <p:cNvPicPr>
            <a:picLocks noChangeAspect="1" noChangeArrowheads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5853" y="3786190"/>
            <a:ext cx="800100" cy="447675"/>
          </a:xfrm>
          <a:prstGeom prst="rect">
            <a:avLst/>
          </a:prstGeom>
          <a:noFill/>
        </p:spPr>
      </p:pic>
      <p:pic>
        <p:nvPicPr>
          <p:cNvPr id="136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79" r="25322"/>
          <a:stretch>
            <a:fillRect/>
          </a:stretch>
        </p:blipFill>
        <p:spPr bwMode="auto">
          <a:xfrm>
            <a:off x="4279903" y="4214818"/>
            <a:ext cx="857256" cy="383154"/>
          </a:xfrm>
          <a:prstGeom prst="rect">
            <a:avLst/>
          </a:prstGeom>
          <a:noFill/>
        </p:spPr>
      </p:pic>
      <p:sp>
        <p:nvSpPr>
          <p:cNvPr id="153" name="TextBox 152"/>
          <p:cNvSpPr txBox="1"/>
          <p:nvPr/>
        </p:nvSpPr>
        <p:spPr>
          <a:xfrm>
            <a:off x="3428992" y="4786322"/>
            <a:ext cx="569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Waktu yang diperlukan untuk menangkap ayam adalam 4 s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68208E-6 L 0.31233 -0.00439 " pathEditMode="relative" rAng="0" ptsTypes="AA">
                                      <p:cBhvr>
                                        <p:cTn id="91" dur="5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2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2948E-6 L 0.6198 -0.01271 " pathEditMode="relative" rAng="0" ptsTypes="AA">
                                      <p:cBhvr>
                                        <p:cTn id="93" dur="5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1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1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1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1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1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1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1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1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1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1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1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1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1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1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51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1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1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1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1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1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5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1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1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5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5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5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5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5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5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5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5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5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5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5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5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123" grpId="0" animBg="1"/>
      <p:bldP spid="129" grpId="0"/>
      <p:bldP spid="132" grpId="0"/>
      <p:bldP spid="133" grpId="0"/>
      <p:bldP spid="134" grpId="0"/>
      <p:bldP spid="1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Straight Arrow Connector 105"/>
          <p:cNvCxnSpPr/>
          <p:nvPr/>
        </p:nvCxnSpPr>
        <p:spPr>
          <a:xfrm rot="10800000" flipV="1">
            <a:off x="6867540" y="3071810"/>
            <a:ext cx="561980" cy="95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56324" idx="3"/>
          </p:cNvCxnSpPr>
          <p:nvPr/>
        </p:nvCxnSpPr>
        <p:spPr>
          <a:xfrm flipV="1">
            <a:off x="2184400" y="3143248"/>
            <a:ext cx="53021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324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55638" y="2930520"/>
            <a:ext cx="1528762" cy="444500"/>
          </a:xfrm>
          <a:noFill/>
        </p:spPr>
      </p:pic>
      <p:sp>
        <p:nvSpPr>
          <p:cNvPr id="29699" name="Line 5"/>
          <p:cNvSpPr>
            <a:spLocks noChangeShapeType="1"/>
          </p:cNvSpPr>
          <p:nvPr/>
        </p:nvSpPr>
        <p:spPr bwMode="auto">
          <a:xfrm>
            <a:off x="2052637" y="3929066"/>
            <a:ext cx="54006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1636697" y="3497266"/>
            <a:ext cx="7207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5286380" y="3500438"/>
            <a:ext cx="720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B</a:t>
            </a:r>
          </a:p>
        </p:txBody>
      </p:sp>
      <p:pic>
        <p:nvPicPr>
          <p:cNvPr id="5632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714620"/>
            <a:ext cx="143986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4286248" y="4000504"/>
            <a:ext cx="720725" cy="36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10 </a:t>
            </a:r>
            <a:r>
              <a:rPr lang="en-US" sz="2000" b="1" dirty="0" smtClean="0"/>
              <a:t>Km</a:t>
            </a:r>
            <a:r>
              <a:rPr lang="id-ID" sz="2000" b="1" dirty="0" smtClean="0"/>
              <a:t> =10000m </a:t>
            </a:r>
            <a:endParaRPr lang="en-US" sz="20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42852"/>
            <a:ext cx="8229600" cy="6429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Contoh </a:t>
            </a:r>
            <a:r>
              <a:rPr kumimoji="0" lang="id-ID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Soa</a:t>
            </a:r>
            <a:r>
              <a:rPr kumimoji="0" lang="id-ID" sz="4400" b="0" i="0" u="none" strike="noStrike" kern="1200" cap="none" spc="0" normalizeH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  <a:endParaRPr kumimoji="0" lang="id-ID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857232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spcBef>
                <a:spcPct val="0"/>
              </a:spcBef>
            </a:pPr>
            <a:r>
              <a:rPr lang="en-US" sz="2000" dirty="0" smtClean="0"/>
              <a:t>Mobil A </a:t>
            </a:r>
            <a:r>
              <a:rPr lang="id-ID" sz="2000" dirty="0" smtClean="0"/>
              <a:t>dan </a:t>
            </a:r>
            <a:r>
              <a:rPr lang="en-US" sz="2000" dirty="0" smtClean="0"/>
              <a:t>B</a:t>
            </a:r>
            <a:r>
              <a:rPr lang="id-ID" sz="2000" dirty="0" smtClean="0"/>
              <a:t> </a:t>
            </a:r>
            <a:r>
              <a:rPr lang="en-US" sz="2000" dirty="0" err="1" smtClean="0"/>
              <a:t>bergerak</a:t>
            </a:r>
            <a:r>
              <a:rPr lang="en-US" sz="2000" dirty="0" smtClean="0"/>
              <a:t> </a:t>
            </a:r>
            <a:r>
              <a:rPr lang="id-ID" sz="2000" dirty="0" smtClean="0"/>
              <a:t>Kearah yang  berlawanan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kecepatan</a:t>
            </a:r>
            <a:r>
              <a:rPr lang="en-US" sz="2000" dirty="0" smtClean="0"/>
              <a:t> </a:t>
            </a:r>
            <a:endParaRPr lang="id-ID" sz="2000" dirty="0" smtClean="0"/>
          </a:p>
          <a:p>
            <a:pPr marL="609600" indent="-609600">
              <a:spcBef>
                <a:spcPct val="0"/>
              </a:spcBef>
            </a:pPr>
            <a:r>
              <a:rPr lang="en-US" sz="2000" dirty="0" err="1" smtClean="0"/>
              <a:t>konstan</a:t>
            </a:r>
            <a:r>
              <a:rPr lang="en-US" sz="2000" dirty="0" smtClean="0"/>
              <a:t>.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mobil</a:t>
            </a:r>
            <a:r>
              <a:rPr lang="en-US" sz="2000" dirty="0" smtClean="0"/>
              <a:t> A </a:t>
            </a:r>
            <a:r>
              <a:rPr lang="en-US" sz="2000" dirty="0" err="1" smtClean="0"/>
              <a:t>bergerak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kecepatan</a:t>
            </a:r>
            <a:r>
              <a:rPr lang="id-ID" sz="2000" dirty="0" smtClean="0"/>
              <a:t> </a:t>
            </a:r>
            <a:r>
              <a:rPr lang="en-US" sz="2000" dirty="0" smtClean="0"/>
              <a:t>25 m/s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mobil</a:t>
            </a:r>
            <a:r>
              <a:rPr lang="en-US" sz="2000" dirty="0" smtClean="0"/>
              <a:t> B </a:t>
            </a:r>
            <a:endParaRPr lang="id-ID" sz="2000" dirty="0" smtClean="0"/>
          </a:p>
          <a:p>
            <a:pPr marL="609600" indent="-609600">
              <a:spcBef>
                <a:spcPct val="0"/>
              </a:spcBef>
            </a:pPr>
            <a:r>
              <a:rPr lang="en-US" sz="2000" dirty="0" err="1" smtClean="0"/>
              <a:t>bergerak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kecepatan</a:t>
            </a:r>
            <a:r>
              <a:rPr lang="en-US" sz="2000" dirty="0" smtClean="0"/>
              <a:t> 15 m/s,</a:t>
            </a:r>
            <a:r>
              <a:rPr lang="id-ID" sz="2000" dirty="0" smtClean="0"/>
              <a:t>dan jarak tempuh keduanya 10km</a:t>
            </a:r>
          </a:p>
          <a:p>
            <a:pPr marL="609600" indent="-609600">
              <a:spcBef>
                <a:spcPct val="0"/>
              </a:spcBef>
            </a:pPr>
            <a:r>
              <a:rPr lang="en-US" sz="2000" dirty="0" smtClean="0"/>
              <a:t> </a:t>
            </a:r>
            <a:r>
              <a:rPr lang="en-US" sz="2000" dirty="0" err="1" smtClean="0"/>
              <a:t>tentukan</a:t>
            </a:r>
            <a:r>
              <a:rPr lang="en-US" sz="2000" dirty="0" smtClean="0"/>
              <a:t>:</a:t>
            </a:r>
            <a:r>
              <a:rPr lang="id-ID" sz="2000" dirty="0" smtClean="0"/>
              <a:t> a. </a:t>
            </a:r>
            <a:r>
              <a:rPr lang="en-US" sz="2000" dirty="0" err="1" smtClean="0"/>
              <a:t>Kapan</a:t>
            </a:r>
            <a:r>
              <a:rPr lang="en-US" sz="2000" dirty="0" smtClean="0"/>
              <a:t> </a:t>
            </a:r>
            <a:r>
              <a:rPr lang="en-US" sz="2000" dirty="0" err="1" smtClean="0"/>
              <a:t>kedua</a:t>
            </a:r>
            <a:r>
              <a:rPr lang="en-US" sz="2000" dirty="0" smtClean="0"/>
              <a:t> </a:t>
            </a:r>
            <a:r>
              <a:rPr lang="en-US" sz="2000" dirty="0" err="1" smtClean="0"/>
              <a:t>mobil</a:t>
            </a:r>
            <a:r>
              <a:rPr lang="en-US" sz="2000" dirty="0" smtClean="0"/>
              <a:t> </a:t>
            </a:r>
            <a:r>
              <a:rPr lang="en-US" sz="2000" dirty="0" err="1" smtClean="0"/>
              <a:t>tepat</a:t>
            </a:r>
            <a:r>
              <a:rPr lang="en-US" sz="2000" dirty="0" smtClean="0"/>
              <a:t> </a:t>
            </a:r>
            <a:r>
              <a:rPr lang="en-US" sz="2000" dirty="0" err="1" smtClean="0"/>
              <a:t>berpapasan</a:t>
            </a:r>
            <a:endParaRPr lang="id-ID" sz="2000" dirty="0" smtClean="0"/>
          </a:p>
          <a:p>
            <a:pPr marL="609600" indent="-609600">
              <a:spcBef>
                <a:spcPct val="0"/>
              </a:spcBef>
            </a:pPr>
            <a:r>
              <a:rPr lang="id-ID" sz="2000" dirty="0" smtClean="0"/>
              <a:t>		    b. </a:t>
            </a:r>
            <a:r>
              <a:rPr lang="en-US" sz="2000" dirty="0" smtClean="0"/>
              <a:t>Di </a:t>
            </a:r>
            <a:r>
              <a:rPr lang="en-US" sz="2000" dirty="0" err="1" smtClean="0"/>
              <a:t>mana</a:t>
            </a:r>
            <a:r>
              <a:rPr lang="en-US" sz="2000" dirty="0" smtClean="0"/>
              <a:t> </a:t>
            </a:r>
            <a:r>
              <a:rPr lang="en-US" sz="2000" dirty="0" err="1" smtClean="0"/>
              <a:t>kedua</a:t>
            </a:r>
            <a:r>
              <a:rPr lang="en-US" sz="2000" dirty="0" smtClean="0"/>
              <a:t> </a:t>
            </a:r>
            <a:r>
              <a:rPr lang="en-US" sz="2000" dirty="0" err="1" smtClean="0"/>
              <a:t>mobil</a:t>
            </a:r>
            <a:r>
              <a:rPr lang="en-US" sz="2000" dirty="0" smtClean="0"/>
              <a:t> </a:t>
            </a:r>
            <a:r>
              <a:rPr lang="en-US" sz="2000" dirty="0" err="1" smtClean="0"/>
              <a:t>berpapasan</a:t>
            </a:r>
            <a:endParaRPr lang="id-ID" sz="20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43502" y="2925763"/>
            <a:ext cx="1528762" cy="444500"/>
          </a:xfrm>
          <a:prstGeom prst="rect">
            <a:avLst/>
          </a:prstGeom>
          <a:noFill/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711449"/>
            <a:ext cx="143986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0" y="291149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000232" y="3568705"/>
            <a:ext cx="3643338" cy="1588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5643570" y="3568705"/>
            <a:ext cx="1785950" cy="11112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7215206" y="3429000"/>
            <a:ext cx="720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d-ID" dirty="0" smtClean="0"/>
              <a:t>C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500306"/>
            <a:ext cx="1428760" cy="341315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21" y="2357430"/>
            <a:ext cx="1444635" cy="341315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9" y="4327537"/>
            <a:ext cx="571504" cy="341315"/>
          </a:xfrm>
          <a:prstGeom prst="rect">
            <a:avLst/>
          </a:prstGeom>
          <a:noFill/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6855" y="4327537"/>
            <a:ext cx="1333509" cy="341315"/>
          </a:xfrm>
          <a:prstGeom prst="rect">
            <a:avLst/>
          </a:prstGeom>
          <a:noFill/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072" y="4703779"/>
            <a:ext cx="682630" cy="341316"/>
          </a:xfrm>
          <a:prstGeom prst="rect">
            <a:avLst/>
          </a:prstGeom>
          <a:noFill/>
        </p:spPr>
      </p:pic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0667" y="4714884"/>
            <a:ext cx="1381135" cy="341315"/>
          </a:xfrm>
          <a:prstGeom prst="rect">
            <a:avLst/>
          </a:prstGeom>
          <a:noFill/>
        </p:spPr>
      </p:pic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661" y="5041917"/>
            <a:ext cx="912819" cy="341315"/>
          </a:xfrm>
          <a:prstGeom prst="rect">
            <a:avLst/>
          </a:prstGeom>
          <a:noFill/>
        </p:spPr>
      </p:pic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8" name="Picture 19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4168" y="5046088"/>
            <a:ext cx="1603386" cy="341315"/>
          </a:xfrm>
          <a:prstGeom prst="rect">
            <a:avLst/>
          </a:prstGeom>
          <a:noFill/>
        </p:spPr>
      </p:pic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61" name="Picture 21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6287" y="5327669"/>
            <a:ext cx="2166953" cy="341315"/>
          </a:xfrm>
          <a:prstGeom prst="rect">
            <a:avLst/>
          </a:prstGeom>
          <a:noFill/>
        </p:spPr>
      </p:pic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66" name="Picture 2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2417" y="5659453"/>
            <a:ext cx="706443" cy="341315"/>
          </a:xfrm>
          <a:prstGeom prst="rect">
            <a:avLst/>
          </a:prstGeom>
          <a:noFill/>
        </p:spPr>
      </p:pic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73" name="Picture 3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75" y="5945206"/>
            <a:ext cx="1476385" cy="341314"/>
          </a:xfrm>
          <a:prstGeom prst="rect">
            <a:avLst/>
          </a:prstGeom>
          <a:noFill/>
        </p:spPr>
      </p:pic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76" name="Picture 36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42" y="6286520"/>
            <a:ext cx="1214418" cy="627314"/>
          </a:xfrm>
          <a:prstGeom prst="rect">
            <a:avLst/>
          </a:prstGeom>
          <a:noFill/>
        </p:spPr>
      </p:pic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0" y="291149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79" name="Picture 39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19"/>
          <a:stretch>
            <a:fillRect/>
          </a:stretch>
        </p:blipFill>
        <p:spPr bwMode="auto">
          <a:xfrm>
            <a:off x="2479035" y="6357958"/>
            <a:ext cx="949957" cy="409868"/>
          </a:xfrm>
          <a:prstGeom prst="rect">
            <a:avLst/>
          </a:prstGeom>
          <a:noFill/>
        </p:spPr>
      </p:pic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0" y="257811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82" name="Picture 42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7470" y="5613421"/>
            <a:ext cx="1397010" cy="341315"/>
          </a:xfrm>
          <a:prstGeom prst="rect">
            <a:avLst/>
          </a:prstGeom>
          <a:noFill/>
        </p:spPr>
      </p:pic>
      <p:cxnSp>
        <p:nvCxnSpPr>
          <p:cNvPr id="79" name="Straight Connector 78"/>
          <p:cNvCxnSpPr/>
          <p:nvPr/>
        </p:nvCxnSpPr>
        <p:spPr>
          <a:xfrm rot="5400000">
            <a:off x="2857500" y="5643566"/>
            <a:ext cx="24288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84" name="Picture 44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500438"/>
            <a:ext cx="304800" cy="409575"/>
          </a:xfrm>
          <a:prstGeom prst="rect">
            <a:avLst/>
          </a:prstGeom>
          <a:noFill/>
        </p:spPr>
      </p:pic>
      <p:sp>
        <p:nvSpPr>
          <p:cNvPr id="10287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86" name="Picture 46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500438"/>
            <a:ext cx="323850" cy="409575"/>
          </a:xfrm>
          <a:prstGeom prst="rect">
            <a:avLst/>
          </a:prstGeom>
          <a:noFill/>
        </p:spPr>
      </p:pic>
      <p:sp>
        <p:nvSpPr>
          <p:cNvPr id="84" name="TextBox 83"/>
          <p:cNvSpPr txBox="1"/>
          <p:nvPr/>
        </p:nvSpPr>
        <p:spPr>
          <a:xfrm>
            <a:off x="4429124" y="4643446"/>
            <a:ext cx="4315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Kedua mobil berpapasan pada saat t = 250 s</a:t>
            </a:r>
            <a:endParaRPr lang="id-ID" dirty="0"/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88" name="Picture 48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072074"/>
            <a:ext cx="638175" cy="409575"/>
          </a:xfrm>
          <a:prstGeom prst="rect">
            <a:avLst/>
          </a:prstGeom>
          <a:noFill/>
        </p:spPr>
      </p:pic>
      <p:sp>
        <p:nvSpPr>
          <p:cNvPr id="10290" name="Rectangle 5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91" name="Picture 51"/>
          <p:cNvPicPr>
            <a:picLocks noChangeAspect="1" noChangeArrowheads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091127"/>
            <a:ext cx="457200" cy="409575"/>
          </a:xfrm>
          <a:prstGeom prst="rect">
            <a:avLst/>
          </a:prstGeom>
          <a:noFill/>
        </p:spPr>
      </p:pic>
      <p:sp>
        <p:nvSpPr>
          <p:cNvPr id="10294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93" name="Picture 53"/>
          <p:cNvPicPr>
            <a:picLocks noChangeAspect="1" noChangeArrowheads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05389" y="5448317"/>
            <a:ext cx="1376139" cy="338137"/>
          </a:xfrm>
          <a:prstGeom prst="rect">
            <a:avLst/>
          </a:prstGeom>
          <a:noFill/>
        </p:spPr>
      </p:pic>
      <p:sp>
        <p:nvSpPr>
          <p:cNvPr id="10296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95" name="Picture 55"/>
          <p:cNvPicPr>
            <a:picLocks noChangeAspect="1" noChangeArrowheads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448317"/>
            <a:ext cx="1077320" cy="338137"/>
          </a:xfrm>
          <a:prstGeom prst="rect">
            <a:avLst/>
          </a:prstGeom>
          <a:noFill/>
        </p:spPr>
      </p:pic>
      <p:sp>
        <p:nvSpPr>
          <p:cNvPr id="10298" name="Rectangle 5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297" name="Picture 57"/>
          <p:cNvPicPr>
            <a:picLocks noChangeAspect="1" noChangeArrowheads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6265903"/>
            <a:ext cx="1460047" cy="358754"/>
          </a:xfrm>
          <a:prstGeom prst="rect">
            <a:avLst/>
          </a:prstGeom>
          <a:noFill/>
        </p:spPr>
      </p:pic>
      <p:sp>
        <p:nvSpPr>
          <p:cNvPr id="10300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302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301" name="Picture 61"/>
          <p:cNvPicPr>
            <a:picLocks noChangeAspect="1" noChangeArrowheads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9" y="6265903"/>
            <a:ext cx="1143008" cy="358754"/>
          </a:xfrm>
          <a:prstGeom prst="rect">
            <a:avLst/>
          </a:prstGeom>
          <a:noFill/>
        </p:spPr>
      </p:pic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303" name="Picture 63"/>
          <p:cNvPicPr>
            <a:picLocks noChangeAspect="1" noChangeArrowheads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5948383"/>
            <a:ext cx="619125" cy="409575"/>
          </a:xfrm>
          <a:prstGeom prst="rect">
            <a:avLst/>
          </a:prstGeom>
          <a:noFill/>
        </p:spPr>
      </p:pic>
      <p:sp>
        <p:nvSpPr>
          <p:cNvPr id="10306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0305" name="Picture 65"/>
          <p:cNvPicPr>
            <a:picLocks noChangeAspect="1" noChangeArrowheads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876945"/>
            <a:ext cx="504825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-0.01341 L 0.49497 -0.0136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 0.00763 L -0.25139 -0.00046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-4.44444E-6 L -0.73368 0.01065 " pathEditMode="relative" rAng="0" ptsTypes="AA">
                                      <p:cBhvr>
                                        <p:cTn id="7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" y="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6763E-6 L 0.45869 0.0053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1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0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0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0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0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0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0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0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0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0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/>
      <p:bldP spid="29702" grpId="0"/>
      <p:bldP spid="34" grpId="0"/>
      <p:bldP spid="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109684"/>
            <a:ext cx="8229600" cy="5462588"/>
          </a:xfrm>
        </p:spPr>
        <p:txBody>
          <a:bodyPr>
            <a:normAutofit/>
          </a:bodyPr>
          <a:lstStyle/>
          <a:p>
            <a:pPr marL="457200" indent="-457200" algn="just" eaLnBrk="1" hangingPunct="1">
              <a:buNone/>
            </a:pPr>
            <a:r>
              <a:rPr lang="id-ID" sz="2400" dirty="0" smtClean="0"/>
              <a:t>	</a:t>
            </a:r>
            <a:r>
              <a:rPr lang="en-US" sz="2400" dirty="0" err="1" smtClean="0"/>
              <a:t>Seorang</a:t>
            </a:r>
            <a:r>
              <a:rPr lang="en-US" sz="2400" dirty="0" smtClean="0"/>
              <a:t> </a:t>
            </a:r>
            <a:r>
              <a:rPr lang="en-US" sz="2400" dirty="0" err="1" smtClean="0"/>
              <a:t>pencuri</a:t>
            </a:r>
            <a:r>
              <a:rPr lang="en-US" sz="2400" dirty="0" smtClean="0"/>
              <a:t> </a:t>
            </a:r>
            <a:r>
              <a:rPr lang="en-US" sz="2400" dirty="0" err="1" smtClean="0"/>
              <a:t>berada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jarak</a:t>
            </a:r>
            <a:r>
              <a:rPr lang="en-US" sz="2400" dirty="0" smtClean="0"/>
              <a:t> 30 m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polisi</a:t>
            </a:r>
            <a:r>
              <a:rPr lang="en-US" sz="2400" dirty="0" smtClean="0"/>
              <a:t>. </a:t>
            </a:r>
            <a:r>
              <a:rPr lang="en-US" sz="2400" dirty="0" err="1" smtClean="0"/>
              <a:t>Melihat</a:t>
            </a:r>
            <a:r>
              <a:rPr lang="en-US" sz="2400" dirty="0" smtClean="0"/>
              <a:t> </a:t>
            </a:r>
            <a:r>
              <a:rPr lang="en-US" sz="2400" dirty="0" err="1" smtClean="0"/>
              <a:t>polisi</a:t>
            </a:r>
            <a:r>
              <a:rPr lang="en-US" sz="2400" dirty="0" smtClean="0"/>
              <a:t>, </a:t>
            </a:r>
            <a:r>
              <a:rPr lang="en-US" sz="2400" dirty="0" err="1" smtClean="0"/>
              <a:t>pencuri</a:t>
            </a:r>
            <a:r>
              <a:rPr lang="en-US" sz="2400" dirty="0" smtClean="0"/>
              <a:t> </a:t>
            </a:r>
            <a:r>
              <a:rPr lang="en-US" sz="2400" dirty="0" err="1" smtClean="0"/>
              <a:t>berlari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kecepatan</a:t>
            </a:r>
            <a:r>
              <a:rPr lang="id-ID" sz="2400" dirty="0" smtClean="0"/>
              <a:t> </a:t>
            </a:r>
            <a:r>
              <a:rPr lang="en-US" sz="2400" dirty="0" smtClean="0"/>
              <a:t> 5 m/s. </a:t>
            </a:r>
            <a:endParaRPr lang="id-ID" sz="2400" dirty="0" smtClean="0"/>
          </a:p>
          <a:p>
            <a:pPr marL="457200" indent="-457200" algn="just" eaLnBrk="1" hangingPunct="1">
              <a:buNone/>
            </a:pPr>
            <a:r>
              <a:rPr lang="id-ID" sz="2400" dirty="0" smtClean="0"/>
              <a:t>	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2 </a:t>
            </a:r>
            <a:r>
              <a:rPr lang="en-US" sz="2400" dirty="0" err="1" smtClean="0"/>
              <a:t>detik</a:t>
            </a:r>
            <a:r>
              <a:rPr lang="en-US" sz="2400" dirty="0" smtClean="0"/>
              <a:t>, </a:t>
            </a:r>
            <a:r>
              <a:rPr lang="en-US" sz="2400" dirty="0" err="1" smtClean="0"/>
              <a:t>polisi</a:t>
            </a:r>
            <a:r>
              <a:rPr lang="en-US" sz="2400" dirty="0" smtClean="0"/>
              <a:t> </a:t>
            </a:r>
            <a:r>
              <a:rPr lang="en-US" sz="2400" dirty="0" err="1" smtClean="0"/>
              <a:t>segera</a:t>
            </a:r>
            <a:r>
              <a:rPr lang="en-US" sz="2400" dirty="0" smtClean="0"/>
              <a:t> </a:t>
            </a:r>
            <a:r>
              <a:rPr lang="en-US" sz="2400" dirty="0" err="1" smtClean="0"/>
              <a:t>mengejar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kcepatan</a:t>
            </a:r>
            <a:r>
              <a:rPr lang="en-US" sz="2400" dirty="0" smtClean="0"/>
              <a:t> 7 m/s.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berapa</a:t>
            </a:r>
            <a:r>
              <a:rPr lang="en-US" sz="2400" dirty="0" smtClean="0"/>
              <a:t> </a:t>
            </a:r>
            <a:r>
              <a:rPr lang="en-US" sz="2400" dirty="0" err="1" smtClean="0"/>
              <a:t>detik</a:t>
            </a:r>
            <a:r>
              <a:rPr lang="en-US" sz="2400" dirty="0" smtClean="0"/>
              <a:t> </a:t>
            </a:r>
            <a:r>
              <a:rPr lang="en-US" sz="2400" dirty="0" err="1" smtClean="0"/>
              <a:t>pecuri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tertangkap</a:t>
            </a:r>
            <a:r>
              <a:rPr lang="en-US" sz="2400" dirty="0" smtClean="0"/>
              <a:t>?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berlari</a:t>
            </a:r>
            <a:r>
              <a:rPr lang="en-US" sz="2400" dirty="0" smtClean="0"/>
              <a:t> </a:t>
            </a:r>
            <a:r>
              <a:rPr lang="en-US" sz="2400" dirty="0" err="1" smtClean="0"/>
              <a:t>berapa</a:t>
            </a:r>
            <a:r>
              <a:rPr lang="en-US" sz="2400" dirty="0" smtClean="0"/>
              <a:t> </a:t>
            </a:r>
            <a:r>
              <a:rPr lang="en-US" sz="2400" dirty="0" err="1" smtClean="0"/>
              <a:t>jauh</a:t>
            </a:r>
            <a:r>
              <a:rPr lang="en-US" sz="2400" dirty="0" smtClean="0"/>
              <a:t> </a:t>
            </a:r>
            <a:r>
              <a:rPr lang="en-US" sz="2400" dirty="0" err="1" smtClean="0"/>
              <a:t>polisi</a:t>
            </a:r>
            <a:r>
              <a:rPr lang="en-US" sz="2400" dirty="0" smtClean="0"/>
              <a:t> </a:t>
            </a:r>
            <a:r>
              <a:rPr lang="en-US" sz="2400" dirty="0" err="1" smtClean="0"/>
              <a:t>mampu</a:t>
            </a:r>
            <a:r>
              <a:rPr lang="en-US" sz="2400" dirty="0" smtClean="0"/>
              <a:t> </a:t>
            </a:r>
            <a:r>
              <a:rPr lang="en-US" sz="2400" dirty="0" err="1" smtClean="0"/>
              <a:t>mengejar</a:t>
            </a:r>
            <a:r>
              <a:rPr lang="en-US" sz="2400" dirty="0" smtClean="0"/>
              <a:t> </a:t>
            </a:r>
            <a:r>
              <a:rPr lang="en-US" sz="2400" dirty="0" err="1" smtClean="0"/>
              <a:t>pencuri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? 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59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60" name="Rectangle 4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62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68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70" name="Rectangle 5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71" name="Rectangle 55"/>
          <p:cNvSpPr>
            <a:spLocks noChangeArrowheads="1"/>
          </p:cNvSpPr>
          <p:nvPr/>
        </p:nvSpPr>
        <p:spPr bwMode="auto">
          <a:xfrm>
            <a:off x="45720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45720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57200" y="142852"/>
            <a:ext cx="8229600" cy="6429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Contoh </a:t>
            </a:r>
            <a:r>
              <a:rPr kumimoji="0" lang="id-ID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Soal  3</a:t>
            </a:r>
            <a:endParaRPr kumimoji="0" lang="id-ID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Contoh Soal 1</a:t>
            </a:r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428736"/>
            <a:ext cx="9076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Benda bergerak lurus ke barat sejauh 60 m selama 10 sekon ,kemudian</a:t>
            </a:r>
          </a:p>
          <a:p>
            <a:r>
              <a:rPr lang="id-ID" sz="2400" dirty="0" smtClean="0"/>
              <a:t> benda berbelok ke selatan sejauh 80m  selama  10 sekon . Tentukan</a:t>
            </a:r>
          </a:p>
          <a:p>
            <a:r>
              <a:rPr lang="id-ID" sz="2400" dirty="0" smtClean="0"/>
              <a:t> kelajun rata-rata dan kecepatan rata-rata selama perjalanannya!</a:t>
            </a:r>
            <a:endParaRPr lang="id-ID" sz="2400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>
            <a:off x="7000892" y="3929066"/>
            <a:ext cx="1714512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5786448" y="5143511"/>
            <a:ext cx="2428892" cy="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3214686"/>
            <a:ext cx="2220157" cy="3011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143380"/>
            <a:ext cx="2357454" cy="2847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9199"/>
            <a:ext cx="1291302" cy="562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3180947"/>
            <a:ext cx="992139" cy="300437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654" y="5214950"/>
            <a:ext cx="1137800" cy="342136"/>
          </a:xfrm>
          <a:prstGeom prst="rect">
            <a:avLst/>
          </a:prstGeom>
          <a:noFill/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3420" y="3538137"/>
            <a:ext cx="880349" cy="300437"/>
          </a:xfrm>
          <a:prstGeom prst="rect">
            <a:avLst/>
          </a:prstGeom>
          <a:noFill/>
        </p:spPr>
      </p:pic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28596" y="2714620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Jawab	:</a:t>
            </a:r>
            <a:endParaRPr lang="id-ID" dirty="0"/>
          </a:p>
        </p:txBody>
      </p:sp>
      <p:cxnSp>
        <p:nvCxnSpPr>
          <p:cNvPr id="60" name="Straight Arrow Connector 59"/>
          <p:cNvCxnSpPr/>
          <p:nvPr/>
        </p:nvCxnSpPr>
        <p:spPr>
          <a:xfrm rot="5400000">
            <a:off x="6643702" y="4286256"/>
            <a:ext cx="2428892" cy="1714512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2766" y="5496730"/>
            <a:ext cx="1066688" cy="361162"/>
          </a:xfrm>
          <a:prstGeom prst="rect">
            <a:avLst/>
          </a:prstGeom>
          <a:noFill/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41098" y="3071810"/>
            <a:ext cx="916786" cy="503587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22481" y="3571876"/>
            <a:ext cx="571504" cy="518341"/>
          </a:xfrm>
          <a:prstGeom prst="rect">
            <a:avLst/>
          </a:prstGeom>
          <a:noFill/>
        </p:spPr>
      </p:pic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143380"/>
            <a:ext cx="735404" cy="272607"/>
          </a:xfrm>
          <a:prstGeom prst="rect">
            <a:avLst/>
          </a:prstGeom>
          <a:noFill/>
        </p:spPr>
      </p:pic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6290047"/>
            <a:ext cx="927004" cy="567953"/>
          </a:xfrm>
          <a:prstGeom prst="rect">
            <a:avLst/>
          </a:prstGeom>
          <a:noFill/>
        </p:spPr>
      </p:pic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6357958"/>
            <a:ext cx="586158" cy="531632"/>
          </a:xfrm>
          <a:prstGeom prst="rect">
            <a:avLst/>
          </a:prstGeom>
          <a:noFill/>
        </p:spPr>
      </p:pic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37" name="Picture 21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500834"/>
            <a:ext cx="705459" cy="278300"/>
          </a:xfrm>
          <a:prstGeom prst="rect">
            <a:avLst/>
          </a:prstGeom>
          <a:noFill/>
        </p:spPr>
      </p:pic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39" name="Picture 2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072074"/>
            <a:ext cx="1242642" cy="569545"/>
          </a:xfrm>
          <a:prstGeom prst="rect">
            <a:avLst/>
          </a:prstGeom>
          <a:noFill/>
        </p:spPr>
      </p:pic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9241" name="Picture 25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786454"/>
            <a:ext cx="1322326" cy="491634"/>
          </a:xfrm>
          <a:prstGeom prst="rect">
            <a:avLst/>
          </a:prstGeom>
          <a:noFill/>
        </p:spPr>
      </p:pic>
      <p:sp>
        <p:nvSpPr>
          <p:cNvPr id="75" name="TextBox 74"/>
          <p:cNvSpPr txBox="1"/>
          <p:nvPr/>
        </p:nvSpPr>
        <p:spPr>
          <a:xfrm>
            <a:off x="8754878" y="35597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A</a:t>
            </a:r>
            <a:endParaRPr lang="id-ID" dirty="0"/>
          </a:p>
        </p:txBody>
      </p:sp>
      <p:sp>
        <p:nvSpPr>
          <p:cNvPr id="76" name="TextBox 75"/>
          <p:cNvSpPr txBox="1"/>
          <p:nvPr/>
        </p:nvSpPr>
        <p:spPr>
          <a:xfrm>
            <a:off x="6572264" y="37147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</a:t>
            </a:r>
            <a:endParaRPr lang="id-ID" dirty="0"/>
          </a:p>
        </p:txBody>
      </p:sp>
      <p:sp>
        <p:nvSpPr>
          <p:cNvPr id="77" name="TextBox 76"/>
          <p:cNvSpPr txBox="1"/>
          <p:nvPr/>
        </p:nvSpPr>
        <p:spPr>
          <a:xfrm>
            <a:off x="6643702" y="628652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C</a:t>
            </a:r>
            <a:endParaRPr lang="id-ID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082022"/>
            <a:ext cx="1014106" cy="575574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863" y="4459689"/>
            <a:ext cx="903997" cy="612385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4238" y="4391038"/>
            <a:ext cx="1456258" cy="681036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3" y="3071810"/>
            <a:ext cx="1365714" cy="5953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1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5" grpId="0"/>
      <p:bldP spid="76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357298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Sebuah benda bergerak lurus sejauh 15 m , kemudian benda bergerak kearah yang sama sejauh 20 m  . Waktu yang ditempuh selama 10 s .Tentukan besar kecepatan rata- ratanya! </a:t>
            </a:r>
          </a:p>
          <a:p>
            <a:endParaRPr lang="id-ID" sz="2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01122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Contoh soal 2</a:t>
            </a:r>
            <a:endParaRPr kumimoji="0" lang="id-ID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00570"/>
            <a:ext cx="2357454" cy="2847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509199"/>
            <a:ext cx="1291302" cy="562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6" name="Straight Arrow Connector 5"/>
          <p:cNvCxnSpPr/>
          <p:nvPr/>
        </p:nvCxnSpPr>
        <p:spPr>
          <a:xfrm flipV="1">
            <a:off x="2214546" y="3012490"/>
            <a:ext cx="1500198" cy="1053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643306" y="3000372"/>
            <a:ext cx="3714776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237334"/>
            <a:ext cx="962232" cy="29138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3969" y="3237334"/>
            <a:ext cx="1009668" cy="291380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8790" y="4429132"/>
            <a:ext cx="1266825" cy="714375"/>
          </a:xfrm>
          <a:prstGeom prst="rect">
            <a:avLst/>
          </a:prstGeom>
          <a:noFill/>
        </p:spPr>
      </p:pic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665962"/>
            <a:ext cx="1190625" cy="409575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6112" y="4391037"/>
            <a:ext cx="1352550" cy="752475"/>
          </a:xfrm>
          <a:prstGeom prst="rect">
            <a:avLst/>
          </a:prstGeom>
          <a:noFill/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6310" y="4357694"/>
            <a:ext cx="647700" cy="752475"/>
          </a:xfrm>
          <a:prstGeom prst="rect">
            <a:avLst/>
          </a:prstGeom>
          <a:noFill/>
        </p:spPr>
      </p:pic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3562" y="4572008"/>
            <a:ext cx="1314450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Contoh Soal 3</a:t>
            </a:r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314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Sebuah mobil jip bergerak pada jalan lurus dan posisinya setiap saat dapat dinyatakan </a:t>
            </a:r>
          </a:p>
          <a:p>
            <a:r>
              <a:rPr lang="id-ID" dirty="0" smtClean="0"/>
              <a:t>Oleh                                           , x dalam meter dan t dalam sekon. Tentukan kecepatan </a:t>
            </a:r>
          </a:p>
          <a:p>
            <a:r>
              <a:rPr lang="id-ID" dirty="0" smtClean="0"/>
              <a:t>rata-rata mobil jip  antara  t= 2s dan t=3s </a:t>
            </a:r>
            <a:endParaRPr lang="id-ID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000240"/>
            <a:ext cx="1995486" cy="378454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357290" y="3432586"/>
            <a:ext cx="441238" cy="10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62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3" y="3290793"/>
            <a:ext cx="594850" cy="281083"/>
          </a:xfrm>
          <a:prstGeom prst="rect">
            <a:avLst/>
          </a:prstGeom>
          <a:noFill/>
        </p:spPr>
      </p:pic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68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643314"/>
            <a:ext cx="1058963" cy="281083"/>
          </a:xfrm>
          <a:prstGeom prst="rect">
            <a:avLst/>
          </a:prstGeom>
          <a:noFill/>
        </p:spPr>
      </p:pic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71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643314"/>
            <a:ext cx="666755" cy="281083"/>
          </a:xfrm>
          <a:prstGeom prst="rect">
            <a:avLst/>
          </a:prstGeom>
          <a:noFill/>
        </p:spPr>
      </p:pic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74" name="Picture 2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126" y="4005173"/>
            <a:ext cx="594850" cy="281083"/>
          </a:xfrm>
          <a:prstGeom prst="rect">
            <a:avLst/>
          </a:prstGeom>
          <a:noFill/>
        </p:spPr>
      </p:pic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344680" y="4148049"/>
            <a:ext cx="441238" cy="10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1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77" name="Picture 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005173"/>
            <a:ext cx="2000264" cy="287620"/>
          </a:xfrm>
          <a:prstGeom prst="rect">
            <a:avLst/>
          </a:prstGeom>
          <a:noFill/>
        </p:spPr>
      </p:pic>
      <p:sp>
        <p:nvSpPr>
          <p:cNvPr id="49180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79" name="Picture 2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284256"/>
            <a:ext cx="2000264" cy="287620"/>
          </a:xfrm>
          <a:prstGeom prst="rect">
            <a:avLst/>
          </a:prstGeom>
          <a:noFill/>
        </p:spPr>
      </p:pic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83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82" name="Picture 3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362363"/>
            <a:ext cx="1176626" cy="281083"/>
          </a:xfrm>
          <a:prstGeom prst="rect">
            <a:avLst/>
          </a:prstGeom>
          <a:noFill/>
        </p:spPr>
      </p:pic>
      <p:sp>
        <p:nvSpPr>
          <p:cNvPr id="49184" name="Rectangle 32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86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9185" name="Picture 3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62363"/>
            <a:ext cx="666755" cy="281083"/>
          </a:xfrm>
          <a:prstGeom prst="rect">
            <a:avLst/>
          </a:prstGeom>
          <a:noFill/>
        </p:spPr>
      </p:pic>
      <p:sp>
        <p:nvSpPr>
          <p:cNvPr id="49187" name="Rectangle 3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1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4803" y="4929198"/>
            <a:ext cx="2357454" cy="2847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5" name="Picture 1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5133" y="4937827"/>
            <a:ext cx="1291302" cy="562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962694"/>
            <a:ext cx="1096077" cy="638015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929198"/>
            <a:ext cx="1161514" cy="646194"/>
          </a:xfrm>
          <a:prstGeom prst="rect">
            <a:avLst/>
          </a:prstGeom>
          <a:noFill/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934125"/>
            <a:ext cx="556218" cy="638015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618" y="5058485"/>
            <a:ext cx="1071538" cy="351726"/>
          </a:xfrm>
          <a:prstGeom prst="rect">
            <a:avLst/>
          </a:prstGeom>
          <a:noFill/>
        </p:spPr>
      </p:pic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836232"/>
            <a:ext cx="1995486" cy="3784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412" y="149346"/>
            <a:ext cx="214289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d-ID" sz="4000" dirty="0" smtClean="0"/>
              <a:t>Perlajuan</a:t>
            </a:r>
            <a:endParaRPr lang="id-ID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545745" y="142852"/>
            <a:ext cx="252671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d-ID" sz="4000" dirty="0" smtClean="0"/>
              <a:t>Percepatan</a:t>
            </a:r>
            <a:endParaRPr lang="id-ID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1285860"/>
            <a:ext cx="154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Besaran Skalar</a:t>
            </a:r>
            <a:endParaRPr lang="id-ID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1214422"/>
            <a:ext cx="1601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Besaran Vektor</a:t>
            </a:r>
            <a:endParaRPr lang="id-ID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8586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2179621" y="3607595"/>
            <a:ext cx="478555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7443" y="142852"/>
            <a:ext cx="71438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d-ID" sz="4000" dirty="0" smtClean="0"/>
              <a:t>2c</a:t>
            </a:r>
            <a:endParaRPr lang="id-ID" sz="4000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691" y="2090731"/>
            <a:ext cx="3019425" cy="4095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857496"/>
            <a:ext cx="3095625" cy="8096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398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071678"/>
            <a:ext cx="3219450" cy="4095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402" name="Picture 1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143380"/>
            <a:ext cx="93345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857496"/>
            <a:ext cx="3295650" cy="8096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dirty="0" smtClean="0"/>
              <a:t>Contoh soal 1</a:t>
            </a:r>
            <a:endParaRPr lang="id-ID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285984" y="2962275"/>
            <a:ext cx="1500198" cy="1053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714744" y="2950157"/>
            <a:ext cx="3714776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9706" y="296227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A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3539904" y="296227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</a:t>
            </a:r>
            <a:endParaRPr lang="id-ID" dirty="0"/>
          </a:p>
        </p:txBody>
      </p:sp>
      <p:sp>
        <p:nvSpPr>
          <p:cNvPr id="8" name="TextBox 7"/>
          <p:cNvSpPr txBox="1"/>
          <p:nvPr/>
        </p:nvSpPr>
        <p:spPr>
          <a:xfrm>
            <a:off x="7254680" y="30337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C</a:t>
            </a:r>
            <a:endParaRPr lang="id-ID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248027"/>
            <a:ext cx="1420453" cy="357190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176589"/>
            <a:ext cx="1428760" cy="357190"/>
          </a:xfrm>
          <a:prstGeom prst="rect">
            <a:avLst/>
          </a:prstGeom>
          <a:noFill/>
        </p:spPr>
      </p:pic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154305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124339"/>
            <a:ext cx="93345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66890" y="4119576"/>
            <a:ext cx="1276350" cy="771525"/>
          </a:xfrm>
          <a:prstGeom prst="rect">
            <a:avLst/>
          </a:prstGeom>
          <a:noFill/>
        </p:spPr>
      </p:pic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6876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119576"/>
            <a:ext cx="1752600" cy="771525"/>
          </a:xfrm>
          <a:prstGeom prst="rect">
            <a:avLst/>
          </a:prstGeom>
          <a:noFill/>
        </p:spPr>
      </p:pic>
      <p:cxnSp>
        <p:nvCxnSpPr>
          <p:cNvPr id="26" name="Straight Arrow Connector 25"/>
          <p:cNvCxnSpPr/>
          <p:nvPr/>
        </p:nvCxnSpPr>
        <p:spPr>
          <a:xfrm>
            <a:off x="4500562" y="5567384"/>
            <a:ext cx="3714776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6643702" y="5567384"/>
            <a:ext cx="1500204" cy="1612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500562" y="5572140"/>
            <a:ext cx="2071702" cy="1588"/>
          </a:xfrm>
          <a:prstGeom prst="straightConnector1">
            <a:avLst/>
          </a:prstGeom>
          <a:ln w="571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28596" y="1533515"/>
            <a:ext cx="81288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Sebuah benda bergerak lurus dengan kecepatan awal 10 m/s , </a:t>
            </a:r>
          </a:p>
          <a:p>
            <a:r>
              <a:rPr lang="id-ID" sz="2400" dirty="0" smtClean="0"/>
              <a:t>dalam waktu 4s kecepatan berubah menjadi 24 m/s . </a:t>
            </a:r>
          </a:p>
          <a:p>
            <a:r>
              <a:rPr lang="id-ID" sz="2400" dirty="0" smtClean="0"/>
              <a:t>Tentukan besar percepatan rata- ratanya! </a:t>
            </a:r>
            <a:endParaRPr lang="id-ID" sz="2400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3462341"/>
            <a:ext cx="1085850" cy="409575"/>
          </a:xfrm>
          <a:prstGeom prst="rect">
            <a:avLst/>
          </a:prstGeom>
          <a:noFill/>
        </p:spPr>
      </p:pic>
      <p:pic>
        <p:nvPicPr>
          <p:cNvPr id="73" name="Picture 3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676919"/>
            <a:ext cx="523875" cy="409575"/>
          </a:xfrm>
          <a:prstGeom prst="rect">
            <a:avLst/>
          </a:prstGeom>
          <a:noFill/>
        </p:spPr>
      </p:pic>
      <p:pic>
        <p:nvPicPr>
          <p:cNvPr id="74" name="Picture 3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5105415"/>
            <a:ext cx="304800" cy="409575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6143644"/>
            <a:ext cx="352425" cy="46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4624E-6 L -0.00295 0.07584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5357818" y="3714752"/>
            <a:ext cx="3643306" cy="235745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" name="Straight Arrow Connector 1"/>
          <p:cNvCxnSpPr/>
          <p:nvPr/>
        </p:nvCxnSpPr>
        <p:spPr>
          <a:xfrm>
            <a:off x="4500562" y="1071546"/>
            <a:ext cx="3714776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rot="10800000">
            <a:off x="6643702" y="1071546"/>
            <a:ext cx="1500204" cy="1612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214554"/>
            <a:ext cx="93345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14" name="Straight Arrow Connector 13"/>
          <p:cNvCxnSpPr/>
          <p:nvPr/>
        </p:nvCxnSpPr>
        <p:spPr>
          <a:xfrm>
            <a:off x="4500562" y="1214422"/>
            <a:ext cx="2071702" cy="1588"/>
          </a:xfrm>
          <a:prstGeom prst="straightConnector1">
            <a:avLst/>
          </a:prstGeom>
          <a:ln w="571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285992"/>
            <a:ext cx="1276350" cy="771525"/>
          </a:xfrm>
          <a:prstGeom prst="rect">
            <a:avLst/>
          </a:prstGeom>
          <a:noFill/>
        </p:spPr>
      </p:pic>
      <p:pic>
        <p:nvPicPr>
          <p:cNvPr id="16" name="Picture 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661971"/>
            <a:ext cx="523875" cy="409575"/>
          </a:xfrm>
          <a:prstGeom prst="rect">
            <a:avLst/>
          </a:prstGeom>
          <a:noFill/>
        </p:spPr>
      </p:pic>
      <p:pic>
        <p:nvPicPr>
          <p:cNvPr id="17" name="Picture 3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642918"/>
            <a:ext cx="304800" cy="409575"/>
          </a:xfrm>
          <a:prstGeom prst="rect">
            <a:avLst/>
          </a:prstGeom>
          <a:noFill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247763"/>
            <a:ext cx="352425" cy="466725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4038" y="3357562"/>
            <a:ext cx="933450" cy="74295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2488164"/>
            <a:ext cx="79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Vektor</a:t>
            </a:r>
            <a:endParaRPr lang="id-ID" dirty="0"/>
          </a:p>
        </p:txBody>
      </p:sp>
      <p:sp>
        <p:nvSpPr>
          <p:cNvPr id="23" name="TextBox 22"/>
          <p:cNvSpPr txBox="1"/>
          <p:nvPr/>
        </p:nvSpPr>
        <p:spPr>
          <a:xfrm>
            <a:off x="571472" y="3500438"/>
            <a:ext cx="108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Besarnya </a:t>
            </a:r>
            <a:endParaRPr lang="id-ID" dirty="0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3429000"/>
            <a:ext cx="1276350" cy="676275"/>
          </a:xfrm>
          <a:prstGeom prst="rect">
            <a:avLst/>
          </a:prstGeom>
          <a:noFill/>
        </p:spPr>
      </p:pic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19095"/>
            <a:ext cx="1420453" cy="357190"/>
          </a:xfrm>
          <a:prstGeom prst="rect">
            <a:avLst/>
          </a:prstGeom>
          <a:noFill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47723"/>
            <a:ext cx="1428760" cy="357190"/>
          </a:xfrm>
          <a:prstGeom prst="rect">
            <a:avLst/>
          </a:prstGeom>
          <a:noFill/>
        </p:spPr>
      </p:pic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376351"/>
            <a:ext cx="1085850" cy="409575"/>
          </a:xfrm>
          <a:prstGeom prst="rect">
            <a:avLst/>
          </a:prstGeom>
          <a:noFill/>
        </p:spPr>
      </p:pic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329124"/>
            <a:ext cx="1352550" cy="742950"/>
          </a:xfrm>
          <a:prstGeom prst="rect">
            <a:avLst/>
          </a:prstGeom>
          <a:noFill/>
        </p:spPr>
      </p:pic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23" name="Picture 1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214950"/>
            <a:ext cx="647700" cy="742950"/>
          </a:xfrm>
          <a:prstGeom prst="rect">
            <a:avLst/>
          </a:prstGeom>
          <a:noFill/>
        </p:spPr>
      </p:pic>
      <p:sp>
        <p:nvSpPr>
          <p:cNvPr id="4302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25" name="Picture 17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6000768"/>
            <a:ext cx="1400175" cy="419100"/>
          </a:xfrm>
          <a:prstGeom prst="rect">
            <a:avLst/>
          </a:prstGeom>
          <a:noFill/>
        </p:spPr>
      </p:pic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28" name="Picture 20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072074"/>
            <a:ext cx="1543050" cy="6762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0" y="1133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5786446" y="4429132"/>
            <a:ext cx="1071570" cy="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6786578" y="4395791"/>
            <a:ext cx="2143140" cy="21223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3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4786" y="4019557"/>
            <a:ext cx="304800" cy="409575"/>
          </a:xfrm>
          <a:prstGeom prst="rect">
            <a:avLst/>
          </a:prstGeom>
          <a:noFill/>
        </p:spPr>
      </p:pic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43031" name="Picture 2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019557"/>
            <a:ext cx="295275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Contoh soal 2</a:t>
            </a:r>
            <a:endParaRPr lang="id-ID" dirty="0"/>
          </a:p>
        </p:txBody>
      </p:sp>
      <p:cxnSp>
        <p:nvCxnSpPr>
          <p:cNvPr id="4" name="Straight Arrow Connector 3"/>
          <p:cNvCxnSpPr>
            <a:endCxn id="7" idx="0"/>
          </p:cNvCxnSpPr>
          <p:nvPr/>
        </p:nvCxnSpPr>
        <p:spPr>
          <a:xfrm rot="5400000">
            <a:off x="1645357" y="4756674"/>
            <a:ext cx="2916816" cy="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14414" y="30003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A</a:t>
            </a:r>
            <a:endParaRPr lang="id-ID" dirty="0"/>
          </a:p>
        </p:txBody>
      </p:sp>
      <p:sp>
        <p:nvSpPr>
          <p:cNvPr id="6" name="TextBox 5"/>
          <p:cNvSpPr txBox="1"/>
          <p:nvPr/>
        </p:nvSpPr>
        <p:spPr>
          <a:xfrm>
            <a:off x="3032328" y="29289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621508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C</a:t>
            </a:r>
            <a:endParaRPr lang="id-ID" dirty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0437" y="3441142"/>
            <a:ext cx="1420453" cy="357190"/>
          </a:xfrm>
          <a:prstGeom prst="rect">
            <a:avLst/>
          </a:prstGeom>
          <a:noFill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3568" y="4869902"/>
            <a:ext cx="1428760" cy="357190"/>
          </a:xfrm>
          <a:prstGeom prst="rect">
            <a:avLst/>
          </a:prstGeom>
          <a:noFill/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857496"/>
            <a:ext cx="781256" cy="7015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918063"/>
            <a:ext cx="1068248" cy="645732"/>
          </a:xfrm>
          <a:prstGeom prst="rect">
            <a:avLst/>
          </a:prstGeom>
          <a:noFill/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05680" y="2860918"/>
            <a:ext cx="1466848" cy="645732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 rot="5400000">
            <a:off x="6323025" y="5178437"/>
            <a:ext cx="2928958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571472" y="7774576"/>
            <a:ext cx="7659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Kedua vektor tegak lurus sehingga besar resultan sama dengan triple phitagoras</a:t>
            </a:r>
            <a:endParaRPr lang="id-ID" dirty="0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7924" name="Picture 3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6143644"/>
            <a:ext cx="523875" cy="409575"/>
          </a:xfrm>
          <a:prstGeom prst="rect">
            <a:avLst/>
          </a:prstGeom>
          <a:noFill/>
        </p:spPr>
      </p:pic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37927" name="Picture 3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857760"/>
            <a:ext cx="304800" cy="409575"/>
          </a:xfrm>
          <a:prstGeom prst="rect">
            <a:avLst/>
          </a:prstGeom>
          <a:noFill/>
        </p:spPr>
      </p:pic>
      <p:sp>
        <p:nvSpPr>
          <p:cNvPr id="37929" name="Rectangle 4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5720" y="1585729"/>
            <a:ext cx="92173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Sebuah benda bergerak lurus ke Timur  dengan kecepatan awal 10 m/s , </a:t>
            </a:r>
          </a:p>
          <a:p>
            <a:r>
              <a:rPr lang="id-ID" sz="2400" dirty="0" smtClean="0"/>
              <a:t>dalam waktu 4s benda berbelok ke selatan dan kecepatan berubah </a:t>
            </a:r>
          </a:p>
          <a:p>
            <a:r>
              <a:rPr lang="id-ID" sz="2400" dirty="0" smtClean="0"/>
              <a:t>menjadi 24 m/s . Berapakah  besar percepatan rata-ratanya? </a:t>
            </a:r>
            <a:endParaRPr lang="id-ID" sz="2400" dirty="0"/>
          </a:p>
        </p:txBody>
      </p:sp>
      <p:pic>
        <p:nvPicPr>
          <p:cNvPr id="49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3568" y="4084084"/>
            <a:ext cx="1085850" cy="409575"/>
          </a:xfrm>
          <a:prstGeom prst="rect">
            <a:avLst/>
          </a:prstGeom>
          <a:noFill/>
        </p:spPr>
      </p:pic>
      <p:cxnSp>
        <p:nvCxnSpPr>
          <p:cNvPr id="50" name="Straight Arrow Connector 49"/>
          <p:cNvCxnSpPr/>
          <p:nvPr/>
        </p:nvCxnSpPr>
        <p:spPr>
          <a:xfrm flipV="1">
            <a:off x="1603568" y="3298266"/>
            <a:ext cx="1500198" cy="1053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>
            <a:off x="7006567" y="5863567"/>
            <a:ext cx="12142" cy="1548144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7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ounded Rectangle 82"/>
          <p:cNvSpPr/>
          <p:nvPr/>
        </p:nvSpPr>
        <p:spPr>
          <a:xfrm>
            <a:off x="6715140" y="3571876"/>
            <a:ext cx="2286016" cy="292893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14290"/>
            <a:ext cx="1420453" cy="357190"/>
          </a:xfrm>
          <a:prstGeom prst="rect">
            <a:avLst/>
          </a:prstGeom>
          <a:noFill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642918"/>
            <a:ext cx="1428760" cy="357190"/>
          </a:xfrm>
          <a:prstGeom prst="rect">
            <a:avLst/>
          </a:prstGeom>
          <a:noFill/>
        </p:spPr>
      </p:pic>
      <p:cxnSp>
        <p:nvCxnSpPr>
          <p:cNvPr id="27" name="Straight Arrow Connector 26"/>
          <p:cNvCxnSpPr/>
          <p:nvPr/>
        </p:nvCxnSpPr>
        <p:spPr>
          <a:xfrm rot="5400000">
            <a:off x="441617" y="3178173"/>
            <a:ext cx="2928958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294" y="4143380"/>
            <a:ext cx="523875" cy="409575"/>
          </a:xfrm>
          <a:prstGeom prst="rect">
            <a:avLst/>
          </a:prstGeom>
          <a:noFill/>
        </p:spPr>
      </p:pic>
      <p:pic>
        <p:nvPicPr>
          <p:cNvPr id="29" name="Picture 3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9616" y="2857496"/>
            <a:ext cx="304800" cy="409575"/>
          </a:xfrm>
          <a:prstGeom prst="rect">
            <a:avLst/>
          </a:prstGeom>
          <a:noFill/>
        </p:spPr>
      </p:pic>
      <p:cxnSp>
        <p:nvCxnSpPr>
          <p:cNvPr id="30" name="Straight Arrow Connector 29"/>
          <p:cNvCxnSpPr/>
          <p:nvPr/>
        </p:nvCxnSpPr>
        <p:spPr>
          <a:xfrm rot="5400000" flipH="1">
            <a:off x="1125159" y="3863303"/>
            <a:ext cx="12142" cy="1548144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-321503" y="2393149"/>
            <a:ext cx="2928958" cy="1571636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714620"/>
            <a:ext cx="352425" cy="466725"/>
          </a:xfrm>
          <a:prstGeom prst="rect">
            <a:avLst/>
          </a:prstGeom>
          <a:noFill/>
        </p:spPr>
      </p:pic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142984"/>
            <a:ext cx="1085850" cy="409575"/>
          </a:xfrm>
          <a:prstGeom prst="rect">
            <a:avLst/>
          </a:prstGeom>
          <a:noFill/>
        </p:spPr>
      </p:pic>
      <p:pic>
        <p:nvPicPr>
          <p:cNvPr id="47" name="Picture 1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1357322"/>
            <a:ext cx="93345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9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500330"/>
            <a:ext cx="933450" cy="74295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2714612" y="1630932"/>
            <a:ext cx="79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Vektor</a:t>
            </a:r>
            <a:endParaRPr lang="id-ID" dirty="0"/>
          </a:p>
        </p:txBody>
      </p:sp>
      <p:sp>
        <p:nvSpPr>
          <p:cNvPr id="51" name="TextBox 50"/>
          <p:cNvSpPr txBox="1"/>
          <p:nvPr/>
        </p:nvSpPr>
        <p:spPr>
          <a:xfrm>
            <a:off x="2714612" y="2643206"/>
            <a:ext cx="108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Besarnya </a:t>
            </a:r>
            <a:endParaRPr lang="id-ID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491181"/>
            <a:ext cx="1500198" cy="713998"/>
          </a:xfrm>
          <a:prstGeom prst="rect">
            <a:avLst/>
          </a:prstGeom>
          <a:noFill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286124"/>
            <a:ext cx="1540310" cy="697953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0943" y="4000504"/>
            <a:ext cx="1588445" cy="689931"/>
          </a:xfrm>
          <a:prstGeom prst="rect">
            <a:avLst/>
          </a:prstGeom>
          <a:noFill/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786322"/>
            <a:ext cx="799969" cy="642966"/>
          </a:xfrm>
          <a:prstGeom prst="rect">
            <a:avLst/>
          </a:prstGeom>
          <a:noFill/>
        </p:spPr>
      </p:pic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500702"/>
            <a:ext cx="508392" cy="583155"/>
          </a:xfrm>
          <a:prstGeom prst="rect">
            <a:avLst/>
          </a:prstGeom>
          <a:noFill/>
        </p:spPr>
      </p:pic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0841" y="6215082"/>
            <a:ext cx="1151357" cy="328959"/>
          </a:xfrm>
          <a:prstGeom prst="rect">
            <a:avLst/>
          </a:prstGeom>
          <a:noFill/>
        </p:spPr>
      </p:pic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rot="16200000" flipH="1">
            <a:off x="7641163" y="4640775"/>
            <a:ext cx="988014" cy="1746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7429520" y="4165234"/>
            <a:ext cx="695332" cy="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3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9166" y="4643446"/>
            <a:ext cx="304800" cy="409575"/>
          </a:xfrm>
          <a:prstGeom prst="rect">
            <a:avLst/>
          </a:prstGeom>
          <a:noFill/>
        </p:spPr>
      </p:pic>
      <p:pic>
        <p:nvPicPr>
          <p:cNvPr id="82" name="Picture 2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1910" y="3662367"/>
            <a:ext cx="295275" cy="409575"/>
          </a:xfrm>
          <a:prstGeom prst="rect">
            <a:avLst/>
          </a:prstGeom>
          <a:noFill/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pic>
        <p:nvPicPr>
          <p:cNvPr id="14354" name="Picture 18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5429264"/>
            <a:ext cx="1571636" cy="6505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50" grpId="0"/>
      <p:bldP spid="5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537</Words>
  <Application>Microsoft Office PowerPoint</Application>
  <PresentationFormat>On-screen Show (4:3)</PresentationFormat>
  <Paragraphs>149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Contoh Soal 1</vt:lpstr>
      <vt:lpstr>Slide 3</vt:lpstr>
      <vt:lpstr>Contoh Soal 3</vt:lpstr>
      <vt:lpstr>Slide 5</vt:lpstr>
      <vt:lpstr>Contoh soal 1</vt:lpstr>
      <vt:lpstr>Slide 7</vt:lpstr>
      <vt:lpstr>Contoh soal 2</vt:lpstr>
      <vt:lpstr>Slide 9</vt:lpstr>
      <vt:lpstr>GERAK LURUS</vt:lpstr>
      <vt:lpstr>A. Gerak Lurus Beraturan (GLB)</vt:lpstr>
      <vt:lpstr>A. Gerak Lurus Beraturan (GLB)</vt:lpstr>
      <vt:lpstr>Slide 13</vt:lpstr>
      <vt:lpstr>Slide 14</vt:lpstr>
      <vt:lpstr>Contoh Soal 1</vt:lpstr>
      <vt:lpstr>Slide 16</vt:lpstr>
      <vt:lpstr>Slide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AnggunVinda</dc:creator>
  <cp:lastModifiedBy>AnggunVinda</cp:lastModifiedBy>
  <cp:revision>7</cp:revision>
  <dcterms:created xsi:type="dcterms:W3CDTF">2012-10-22T14:33:28Z</dcterms:created>
  <dcterms:modified xsi:type="dcterms:W3CDTF">2012-10-22T15:23:26Z</dcterms:modified>
</cp:coreProperties>
</file>