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4"/>
  </p:notesMasterIdLst>
  <p:sldIdLst>
    <p:sldId id="286" r:id="rId2"/>
    <p:sldId id="285" r:id="rId3"/>
    <p:sldId id="291" r:id="rId4"/>
    <p:sldId id="287" r:id="rId5"/>
    <p:sldId id="292" r:id="rId6"/>
    <p:sldId id="288" r:id="rId7"/>
    <p:sldId id="293" r:id="rId8"/>
    <p:sldId id="289" r:id="rId9"/>
    <p:sldId id="294" r:id="rId10"/>
    <p:sldId id="290" r:id="rId11"/>
    <p:sldId id="295" r:id="rId12"/>
    <p:sldId id="282" r:id="rId13"/>
  </p:sldIdLst>
  <p:sldSz cx="9144000" cy="6858000" type="screen4x3"/>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D802"/>
    <a:srgbClr val="66EC0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73" d="100"/>
          <a:sy n="73" d="100"/>
        </p:scale>
        <p:origin x="-426"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B488F7-1FAC-40D2-BB7E-BA3CE28D8950}" type="datetimeFigureOut">
              <a:rPr lang="en-US" smtClean="0"/>
              <a:pPr/>
              <a:t>8/16/2016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2D21D1-52E2-420B-B491-CFF6D7BB79FB}" type="slidenum">
              <a:rPr lang="en-US" smtClean="0"/>
              <a:pPr/>
              <a:t>‹#›</a:t>
            </a:fld>
            <a:endParaRPr lang="en-US"/>
          </a:p>
        </p:txBody>
      </p:sp>
    </p:spTree>
    <p:extLst>
      <p:ext uri="{BB962C8B-B14F-4D97-AF65-F5344CB8AC3E}">
        <p14:creationId xmlns:p14="http://schemas.microsoft.com/office/powerpoint/2010/main" xmlns="" val="223947869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25404F2-BE9A-4460-8815-8F645183555F}" type="datetimeFigureOut">
              <a:rPr lang="en-US" smtClean="0"/>
              <a:pPr/>
              <a:t>8/16/2016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xmlns="" val="3957718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5404F2-BE9A-4460-8815-8F645183555F}" type="datetimeFigureOut">
              <a:rPr lang="en-US" smtClean="0"/>
              <a:pPr/>
              <a:t>8/16/2016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xmlns="" val="39841580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5404F2-BE9A-4460-8815-8F645183555F}" type="datetimeFigureOut">
              <a:rPr lang="en-US" smtClean="0"/>
              <a:pPr/>
              <a:t>8/16/2016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xmlns="" val="535022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5404F2-BE9A-4460-8815-8F645183555F}" type="datetimeFigureOut">
              <a:rPr lang="en-US" smtClean="0"/>
              <a:pPr/>
              <a:t>8/16/2016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xmlns="" val="351923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53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700">
                <a:solidFill>
                  <a:schemeClr val="tx1">
                    <a:tint val="75000"/>
                  </a:schemeClr>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5404F2-BE9A-4460-8815-8F645183555F}" type="datetimeFigureOut">
              <a:rPr lang="en-US" smtClean="0"/>
              <a:pPr/>
              <a:t>8/16/2016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xmlns="" val="2118170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4"/>
            <a:ext cx="40386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4"/>
            <a:ext cx="4038600"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25404F2-BE9A-4460-8815-8F645183555F}" type="datetimeFigureOut">
              <a:rPr lang="en-US" smtClean="0"/>
              <a:pPr/>
              <a:t>8/16/2016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xmlns="" val="305318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6"/>
            <a:ext cx="4041775" cy="639763"/>
          </a:xfrm>
        </p:spPr>
        <p:txBody>
          <a:bodyPr anchor="b"/>
          <a:lstStyle>
            <a:lvl1pPr marL="0" indent="0">
              <a:buNone/>
              <a:defRPr sz="32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25404F2-BE9A-4460-8815-8F645183555F}" type="datetimeFigureOut">
              <a:rPr lang="en-US" smtClean="0"/>
              <a:pPr/>
              <a:t>8/16/2016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xmlns="" val="795899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sz="3600"/>
            </a:lvl1p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25404F2-BE9A-4460-8815-8F645183555F}" type="datetimeFigureOut">
              <a:rPr lang="en-US" smtClean="0"/>
              <a:pPr/>
              <a:t>8/16/2016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xmlns="" val="142987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404F2-BE9A-4460-8815-8F645183555F}" type="datetimeFigureOut">
              <a:rPr lang="en-US" smtClean="0"/>
              <a:pPr/>
              <a:t>8/16/2016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xmlns="" val="1681249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73052"/>
            <a:ext cx="3008313" cy="1162051"/>
          </a:xfrm>
        </p:spPr>
        <p:txBody>
          <a:bodyPr anchor="b"/>
          <a:lstStyle>
            <a:lvl1pPr algn="l">
              <a:defRPr sz="2700" b="1"/>
            </a:lvl1pPr>
          </a:lstStyle>
          <a:p>
            <a:r>
              <a:rPr lang="en-US" smtClean="0"/>
              <a:t>Click to edit Master title style</a:t>
            </a:r>
            <a:endParaRPr lang="en-US"/>
          </a:p>
        </p:txBody>
      </p:sp>
      <p:sp>
        <p:nvSpPr>
          <p:cNvPr id="3" name="Content Placeholder 2"/>
          <p:cNvSpPr>
            <a:spLocks noGrp="1"/>
          </p:cNvSpPr>
          <p:nvPr>
            <p:ph idx="1"/>
          </p:nvPr>
        </p:nvSpPr>
        <p:spPr>
          <a:xfrm>
            <a:off x="3575050" y="273055"/>
            <a:ext cx="5111750"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3" y="1435105"/>
            <a:ext cx="3008313" cy="46910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8/16/2016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xmlns="" val="1129081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3"/>
            <a:ext cx="5486400" cy="566739"/>
          </a:xfrm>
        </p:spPr>
        <p:txBody>
          <a:bodyPr anchor="b"/>
          <a:lstStyle>
            <a:lvl1pPr algn="l">
              <a:defRPr sz="27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endParaRPr lang="en-US"/>
          </a:p>
        </p:txBody>
      </p:sp>
      <p:sp>
        <p:nvSpPr>
          <p:cNvPr id="4" name="Text Placeholder 3"/>
          <p:cNvSpPr>
            <a:spLocks noGrp="1"/>
          </p:cNvSpPr>
          <p:nvPr>
            <p:ph type="body" sz="half" idx="2"/>
          </p:nvPr>
        </p:nvSpPr>
        <p:spPr>
          <a:xfrm>
            <a:off x="1792288" y="5367341"/>
            <a:ext cx="5486400" cy="804863"/>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5404F2-BE9A-4460-8815-8F645183555F}" type="datetimeFigureOut">
              <a:rPr lang="en-US" smtClean="0"/>
              <a:pPr/>
              <a:t>8/16/2016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E69268-9C8B-4EBF-A9EE-DC5DC2D48DC3}" type="slidenum">
              <a:rPr lang="en-US" smtClean="0"/>
              <a:pPr/>
              <a:t>‹#›</a:t>
            </a:fld>
            <a:endParaRPr lang="en-US"/>
          </a:p>
        </p:txBody>
      </p:sp>
    </p:spTree>
    <p:extLst>
      <p:ext uri="{BB962C8B-B14F-4D97-AF65-F5344CB8AC3E}">
        <p14:creationId xmlns:p14="http://schemas.microsoft.com/office/powerpoint/2010/main" xmlns="" val="3753814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13663"/>
            <a:ext cx="8229600" cy="711081"/>
          </a:xfrm>
          <a:prstGeom prst="rect">
            <a:avLst/>
          </a:prstGeom>
        </p:spPr>
        <p:txBody>
          <a:bodyPr vert="horz" lIns="121899" tIns="60949" rIns="121899" bIns="6094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412776"/>
            <a:ext cx="8229600" cy="4713391"/>
          </a:xfrm>
          <a:prstGeom prst="rect">
            <a:avLst/>
          </a:prstGeom>
        </p:spPr>
        <p:txBody>
          <a:bodyPr vert="horz" lIns="121899" tIns="60949" rIns="121899" bIns="6094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165304"/>
            <a:ext cx="2133600" cy="365125"/>
          </a:xfrm>
          <a:prstGeom prst="rect">
            <a:avLst/>
          </a:prstGeom>
        </p:spPr>
        <p:txBody>
          <a:bodyPr vert="horz" lIns="121899" tIns="60949" rIns="121899" bIns="60949" rtlCol="0" anchor="ctr"/>
          <a:lstStyle>
            <a:lvl1pPr algn="l">
              <a:defRPr sz="1600">
                <a:solidFill>
                  <a:schemeClr val="tx1">
                    <a:tint val="75000"/>
                  </a:schemeClr>
                </a:solidFill>
              </a:defRPr>
            </a:lvl1pPr>
          </a:lstStyle>
          <a:p>
            <a:fld id="{425404F2-BE9A-4460-8815-8F645183555F}" type="datetimeFigureOut">
              <a:rPr lang="en-US" smtClean="0"/>
              <a:pPr/>
              <a:t>8/16/2016</a:t>
            </a:fld>
            <a:endParaRPr lang="en-US"/>
          </a:p>
        </p:txBody>
      </p:sp>
      <p:sp>
        <p:nvSpPr>
          <p:cNvPr id="5" name="Footer Placeholder 4"/>
          <p:cNvSpPr>
            <a:spLocks noGrp="1"/>
          </p:cNvSpPr>
          <p:nvPr>
            <p:ph type="ftr" sz="quarter" idx="3"/>
          </p:nvPr>
        </p:nvSpPr>
        <p:spPr>
          <a:xfrm>
            <a:off x="3124200" y="6165304"/>
            <a:ext cx="2895600" cy="365125"/>
          </a:xfrm>
          <a:prstGeom prst="rect">
            <a:avLst/>
          </a:prstGeom>
        </p:spPr>
        <p:txBody>
          <a:bodyPr vert="horz" lIns="121899" tIns="60949" rIns="121899" bIns="60949"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1" y="6165304"/>
            <a:ext cx="2133600" cy="365125"/>
          </a:xfrm>
          <a:prstGeom prst="rect">
            <a:avLst/>
          </a:prstGeom>
        </p:spPr>
        <p:txBody>
          <a:bodyPr vert="horz" lIns="121899" tIns="60949" rIns="121899" bIns="60949" rtlCol="0" anchor="ctr"/>
          <a:lstStyle>
            <a:lvl1pPr algn="r">
              <a:defRPr sz="1600">
                <a:solidFill>
                  <a:schemeClr val="tx1">
                    <a:tint val="75000"/>
                  </a:schemeClr>
                </a:solidFill>
              </a:defRPr>
            </a:lvl1pPr>
          </a:lstStyle>
          <a:p>
            <a:fld id="{96E69268-9C8B-4EBF-A9EE-DC5DC2D48DC3}" type="slidenum">
              <a:rPr lang="en-US" smtClean="0"/>
              <a:pPr/>
              <a:t>‹#›</a:t>
            </a:fld>
            <a:endParaRPr lang="en-US"/>
          </a:p>
        </p:txBody>
      </p:sp>
      <p:pic>
        <p:nvPicPr>
          <p:cNvPr id="7" name="Picture 6" descr="E:\websites\free-power-point-templates\2012\logos.png"/>
          <p:cNvPicPr>
            <a:picLocks noChangeAspect="1" noChangeArrowheads="1"/>
          </p:cNvPicPr>
          <p:nvPr userDrawn="1"/>
        </p:nvPicPr>
        <p:blipFill>
          <a:blip r:embed="rId14" cstate="print">
            <a:extLst>
              <a:ext uri="{28A0092B-C50C-407E-A947-70E740481C1C}">
                <a14:useLocalDpi xmlns:a14="http://schemas.microsoft.com/office/drawing/2010/main" xmlns="" val="0"/>
              </a:ext>
            </a:extLst>
          </a:blip>
          <a:stretch>
            <a:fillRect/>
          </a:stretch>
        </p:blipFill>
        <p:spPr bwMode="auto">
          <a:xfrm>
            <a:off x="8409940" y="6608110"/>
            <a:ext cx="752469" cy="270889"/>
          </a:xfrm>
          <a:prstGeom prst="rect">
            <a:avLst/>
          </a:prstGeom>
          <a:noFill/>
          <a:ln>
            <a:no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745080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1218987" rtl="0" eaLnBrk="1" latinLnBrk="0" hangingPunct="1">
        <a:spcBef>
          <a:spcPct val="0"/>
        </a:spcBef>
        <a:buNone/>
        <a:defRPr sz="3600" kern="1200">
          <a:solidFill>
            <a:schemeClr val="bg1"/>
          </a:solidFill>
          <a:latin typeface="+mj-lt"/>
          <a:ea typeface="+mj-ea"/>
          <a:cs typeface="+mj-cs"/>
        </a:defRPr>
      </a:lvl1pPr>
    </p:titleStyle>
    <p:bodyStyle>
      <a:lvl1pPr marL="457120" indent="-457120" algn="l" defTabSz="1218987" rtl="0" eaLnBrk="1" latinLnBrk="0" hangingPunct="1">
        <a:spcBef>
          <a:spcPct val="20000"/>
        </a:spcBef>
        <a:buFont typeface="Arial" pitchFamily="34" charset="0"/>
        <a:buChar char="•"/>
        <a:defRPr sz="3600" kern="1200">
          <a:solidFill>
            <a:schemeClr val="bg1"/>
          </a:solidFill>
          <a:latin typeface="+mj-lt"/>
          <a:ea typeface="+mn-ea"/>
          <a:cs typeface="+mn-cs"/>
        </a:defRPr>
      </a:lvl1pPr>
      <a:lvl2pPr marL="990427" indent="-380933" algn="l" defTabSz="1218987" rtl="0" eaLnBrk="1" latinLnBrk="0" hangingPunct="1">
        <a:spcBef>
          <a:spcPct val="20000"/>
        </a:spcBef>
        <a:buFont typeface="Arial" pitchFamily="34" charset="0"/>
        <a:buChar char="–"/>
        <a:defRPr sz="3200" kern="1200">
          <a:solidFill>
            <a:schemeClr val="bg1"/>
          </a:solidFill>
          <a:latin typeface="+mj-lt"/>
          <a:ea typeface="+mn-ea"/>
          <a:cs typeface="+mn-cs"/>
        </a:defRPr>
      </a:lvl2pPr>
      <a:lvl3pPr marL="1523733" indent="-304747" algn="l" defTabSz="1218987" rtl="0" eaLnBrk="1" latinLnBrk="0" hangingPunct="1">
        <a:spcBef>
          <a:spcPct val="20000"/>
        </a:spcBef>
        <a:buFont typeface="Arial" pitchFamily="34" charset="0"/>
        <a:buChar char="•"/>
        <a:defRPr sz="2400" kern="1200">
          <a:solidFill>
            <a:schemeClr val="bg1"/>
          </a:solidFill>
          <a:latin typeface="+mj-lt"/>
          <a:ea typeface="+mn-ea"/>
          <a:cs typeface="+mn-cs"/>
        </a:defRPr>
      </a:lvl3pPr>
      <a:lvl4pPr marL="2133227" indent="-304747" algn="l" defTabSz="1218987" rtl="0" eaLnBrk="1" latinLnBrk="0" hangingPunct="1">
        <a:spcBef>
          <a:spcPct val="20000"/>
        </a:spcBef>
        <a:buFont typeface="Arial" pitchFamily="34" charset="0"/>
        <a:buChar char="–"/>
        <a:defRPr sz="2000" kern="1200">
          <a:solidFill>
            <a:schemeClr val="bg1"/>
          </a:solidFill>
          <a:latin typeface="+mj-lt"/>
          <a:ea typeface="+mn-ea"/>
          <a:cs typeface="+mn-cs"/>
        </a:defRPr>
      </a:lvl4pPr>
      <a:lvl5pPr marL="2742720" indent="-304747" algn="l" defTabSz="1218987" rtl="0" eaLnBrk="1" latinLnBrk="0" hangingPunct="1">
        <a:spcBef>
          <a:spcPct val="20000"/>
        </a:spcBef>
        <a:buFont typeface="Arial" pitchFamily="34" charset="0"/>
        <a:buChar char="»"/>
        <a:defRPr sz="2000" kern="1200">
          <a:solidFill>
            <a:schemeClr val="bg1"/>
          </a:solidFill>
          <a:latin typeface="+mj-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info@webbraininfotech.com" TargetMode="External"/><Relationship Id="rId2" Type="http://schemas.openxmlformats.org/officeDocument/2006/relationships/hyperlink" Target="http://www.webbraininfotech.com/"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blog.webbraininfotech.com/giving-necessary-boost-roi-innovation-digital-world" TargetMode="External"/><Relationship Id="rId2" Type="http://schemas.openxmlformats.org/officeDocument/2006/relationships/hyperlink" Target="http://blog.webbraininfotech.com/latest-internet-marketing-technologies-need-know" TargetMode="Externa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blog.webbraininfotech.com/4-seo-trends-that-every-seo-company-india-should-follow" TargetMode="External"/><Relationship Id="rId4" Type="http://schemas.openxmlformats.org/officeDocument/2006/relationships/hyperlink" Target="http://blog.webbraininfotech.com/the-best-way-to-spread-the-word-about-your-busines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cloud\drive\pptfppt\2982-chalkboard\text-chalk.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07380" y="1447801"/>
            <a:ext cx="6012620" cy="35814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914400" y="5410200"/>
            <a:ext cx="6858000" cy="954107"/>
          </a:xfrm>
          <a:prstGeom prst="rect">
            <a:avLst/>
          </a:prstGeom>
          <a:noFill/>
        </p:spPr>
        <p:txBody>
          <a:bodyPr wrap="square" rtlCol="0">
            <a:spAutoFit/>
          </a:bodyPr>
          <a:lstStyle/>
          <a:p>
            <a:pPr algn="ctr"/>
            <a:r>
              <a:rPr lang="en-US" sz="2800" b="1" dirty="0" smtClean="0">
                <a:solidFill>
                  <a:schemeClr val="bg1">
                    <a:lumMod val="95000"/>
                  </a:schemeClr>
                </a:solidFill>
                <a:latin typeface="Constantia" pitchFamily="18" charset="0"/>
              </a:rPr>
              <a:t>Design a Successful Digital Marketing Campaign for Your Business</a:t>
            </a:r>
            <a:endParaRPr lang="en-US" sz="2800" dirty="0" smtClean="0">
              <a:solidFill>
                <a:schemeClr val="bg1">
                  <a:lumMod val="95000"/>
                </a:schemeClr>
              </a:solidFill>
              <a:latin typeface="Constantia" pitchFamily="18" charset="0"/>
            </a:endParaRPr>
          </a:p>
        </p:txBody>
      </p:sp>
      <p:pic>
        <p:nvPicPr>
          <p:cNvPr id="4" name="Picture 3" descr="webbraininfotechlogo.png"/>
          <p:cNvPicPr>
            <a:picLocks noChangeAspect="1"/>
          </p:cNvPicPr>
          <p:nvPr/>
        </p:nvPicPr>
        <p:blipFill>
          <a:blip r:embed="rId3"/>
          <a:stretch>
            <a:fillRect/>
          </a:stretch>
        </p:blipFill>
        <p:spPr>
          <a:xfrm>
            <a:off x="381000" y="228600"/>
            <a:ext cx="3675887" cy="1371600"/>
          </a:xfrm>
          <a:prstGeom prst="rect">
            <a:avLst/>
          </a:prstGeom>
        </p:spPr>
      </p:pic>
    </p:spTree>
    <p:extLst>
      <p:ext uri="{BB962C8B-B14F-4D97-AF65-F5344CB8AC3E}">
        <p14:creationId xmlns:p14="http://schemas.microsoft.com/office/powerpoint/2010/main" xmlns="" val="19531164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762000"/>
            <a:ext cx="7620000" cy="4713391"/>
          </a:xfrm>
        </p:spPr>
        <p:txBody>
          <a:bodyPr>
            <a:normAutofit fontScale="70000" lnSpcReduction="20000"/>
          </a:bodyPr>
          <a:lstStyle/>
          <a:p>
            <a:r>
              <a:rPr lang="en-US" b="1" dirty="0" smtClean="0">
                <a:latin typeface="Constantia" pitchFamily="18" charset="0"/>
              </a:rPr>
              <a:t>Distributed by </a:t>
            </a:r>
            <a:r>
              <a:rPr lang="en-US" b="1" dirty="0" smtClean="0">
                <a:latin typeface="Constantia" pitchFamily="18" charset="0"/>
                <a:hlinkClick r:id="rId2"/>
              </a:rPr>
              <a:t>Web Brain InfoTech</a:t>
            </a:r>
            <a:endParaRPr lang="en-US" dirty="0" smtClean="0">
              <a:latin typeface="Constantia" pitchFamily="18" charset="0"/>
            </a:endParaRPr>
          </a:p>
          <a:p>
            <a:r>
              <a:rPr lang="en-US" b="1" dirty="0" smtClean="0">
                <a:latin typeface="Constantia" pitchFamily="18" charset="0"/>
              </a:rPr>
              <a:t>Media Contact:</a:t>
            </a:r>
            <a:endParaRPr lang="en-US" dirty="0" smtClean="0">
              <a:latin typeface="Constantia" pitchFamily="18" charset="0"/>
            </a:endParaRPr>
          </a:p>
          <a:p>
            <a:r>
              <a:rPr lang="en-US" b="1" dirty="0" smtClean="0">
                <a:latin typeface="Constantia" pitchFamily="18" charset="0"/>
              </a:rPr>
              <a:t>Company Name:</a:t>
            </a:r>
            <a:r>
              <a:rPr lang="en-US" dirty="0" smtClean="0">
                <a:latin typeface="Constantia" pitchFamily="18" charset="0"/>
              </a:rPr>
              <a:t> Web Brain InfoTech</a:t>
            </a:r>
          </a:p>
          <a:p>
            <a:r>
              <a:rPr lang="en-US" b="1" dirty="0" smtClean="0">
                <a:latin typeface="Constantia" pitchFamily="18" charset="0"/>
              </a:rPr>
              <a:t>Contact Person:</a:t>
            </a:r>
            <a:r>
              <a:rPr lang="en-US" dirty="0" smtClean="0">
                <a:latin typeface="Constantia" pitchFamily="18" charset="0"/>
              </a:rPr>
              <a:t> Rahul</a:t>
            </a:r>
          </a:p>
          <a:p>
            <a:r>
              <a:rPr lang="en-US" b="1" dirty="0" smtClean="0">
                <a:latin typeface="Constantia" pitchFamily="18" charset="0"/>
              </a:rPr>
              <a:t>Email:</a:t>
            </a:r>
            <a:r>
              <a:rPr lang="en-US" dirty="0" smtClean="0">
                <a:latin typeface="Constantia" pitchFamily="18" charset="0"/>
              </a:rPr>
              <a:t> </a:t>
            </a:r>
            <a:r>
              <a:rPr lang="en-US" dirty="0" smtClean="0">
                <a:latin typeface="Constantia" pitchFamily="18" charset="0"/>
                <a:hlinkClick r:id="rId3"/>
              </a:rPr>
              <a:t>info@webbraininfotech.com</a:t>
            </a:r>
            <a:endParaRPr lang="en-US" dirty="0" smtClean="0">
              <a:latin typeface="Constantia" pitchFamily="18" charset="0"/>
            </a:endParaRPr>
          </a:p>
          <a:p>
            <a:r>
              <a:rPr lang="en-US" b="1" dirty="0" smtClean="0">
                <a:latin typeface="Constantia" pitchFamily="18" charset="0"/>
              </a:rPr>
              <a:t>Phone:</a:t>
            </a:r>
            <a:r>
              <a:rPr lang="en-US" dirty="0" smtClean="0">
                <a:latin typeface="Constantia" pitchFamily="18" charset="0"/>
              </a:rPr>
              <a:t> +91-782-774-2414</a:t>
            </a:r>
          </a:p>
          <a:p>
            <a:r>
              <a:rPr lang="en-US" b="1" dirty="0" smtClean="0">
                <a:latin typeface="Constantia" pitchFamily="18" charset="0"/>
              </a:rPr>
              <a:t>Address:</a:t>
            </a:r>
            <a:r>
              <a:rPr lang="en-US" dirty="0" smtClean="0">
                <a:latin typeface="Constantia" pitchFamily="18" charset="0"/>
              </a:rPr>
              <a:t> 40, 1st Floor, Hasanpur Village</a:t>
            </a:r>
          </a:p>
          <a:p>
            <a:r>
              <a:rPr lang="en-US" b="1" dirty="0" smtClean="0">
                <a:latin typeface="Constantia" pitchFamily="18" charset="0"/>
              </a:rPr>
              <a:t>City:</a:t>
            </a:r>
            <a:r>
              <a:rPr lang="en-US" dirty="0" smtClean="0">
                <a:latin typeface="Constantia" pitchFamily="18" charset="0"/>
              </a:rPr>
              <a:t> New Delhi</a:t>
            </a:r>
          </a:p>
          <a:p>
            <a:r>
              <a:rPr lang="en-US" b="1" dirty="0" smtClean="0">
                <a:latin typeface="Constantia" pitchFamily="18" charset="0"/>
              </a:rPr>
              <a:t>State:</a:t>
            </a:r>
            <a:r>
              <a:rPr lang="en-US" dirty="0" smtClean="0">
                <a:latin typeface="Constantia" pitchFamily="18" charset="0"/>
              </a:rPr>
              <a:t> Delhi</a:t>
            </a:r>
          </a:p>
          <a:p>
            <a:r>
              <a:rPr lang="en-US" b="1" dirty="0" smtClean="0">
                <a:latin typeface="Constantia" pitchFamily="18" charset="0"/>
              </a:rPr>
              <a:t>Country:</a:t>
            </a:r>
            <a:r>
              <a:rPr lang="en-US" dirty="0" smtClean="0">
                <a:latin typeface="Constantia" pitchFamily="18" charset="0"/>
              </a:rPr>
              <a:t> India</a:t>
            </a:r>
          </a:p>
          <a:p>
            <a:r>
              <a:rPr lang="en-US" b="1" dirty="0" smtClean="0">
                <a:latin typeface="Constantia" pitchFamily="18" charset="0"/>
              </a:rPr>
              <a:t>Website:</a:t>
            </a:r>
            <a:r>
              <a:rPr lang="en-US" dirty="0" smtClean="0">
                <a:latin typeface="Constantia" pitchFamily="18" charset="0"/>
              </a:rPr>
              <a:t> www.webbraininfotech.com</a:t>
            </a:r>
          </a:p>
        </p:txBody>
      </p:sp>
      <p:pic>
        <p:nvPicPr>
          <p:cNvPr id="5"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tretch>
            <a:fillRect/>
          </a:stretch>
        </p:blipFill>
        <p:spPr bwMode="auto">
          <a:xfrm rot="1488460">
            <a:off x="7358223" y="5167062"/>
            <a:ext cx="1203588" cy="833017"/>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6" descr="webbraininfotechlogo.png"/>
          <p:cNvPicPr>
            <a:picLocks noChangeAspect="1"/>
          </p:cNvPicPr>
          <p:nvPr/>
        </p:nvPicPr>
        <p:blipFill>
          <a:blip r:embed="rId5"/>
          <a:stretch>
            <a:fillRect/>
          </a:stretch>
        </p:blipFill>
        <p:spPr>
          <a:xfrm>
            <a:off x="609600" y="5181600"/>
            <a:ext cx="3063240" cy="1143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a:stretch>
            <a:fillRect/>
          </a:stretch>
        </p:blipFill>
        <p:spPr bwMode="auto">
          <a:xfrm>
            <a:off x="1295400" y="1828800"/>
            <a:ext cx="6478588" cy="4449826"/>
          </a:xfrm>
          <a:prstGeom prst="rect">
            <a:avLst/>
          </a:prstGeom>
          <a:noFill/>
          <a:ln w="9525">
            <a:noFill/>
            <a:miter lim="800000"/>
            <a:headEnd/>
            <a:tailEnd/>
          </a:ln>
          <a:effectLst/>
        </p:spPr>
      </p:pic>
      <p:pic>
        <p:nvPicPr>
          <p:cNvPr id="3" name="Picture 2" descr="webbraininfotechlogo.png"/>
          <p:cNvPicPr>
            <a:picLocks noChangeAspect="1"/>
          </p:cNvPicPr>
          <p:nvPr/>
        </p:nvPicPr>
        <p:blipFill>
          <a:blip r:embed="rId3"/>
          <a:stretch>
            <a:fillRect/>
          </a:stretch>
        </p:blipFill>
        <p:spPr>
          <a:xfrm>
            <a:off x="5562600" y="304800"/>
            <a:ext cx="3276600" cy="1222612"/>
          </a:xfrm>
          <a:prstGeom prst="rect">
            <a:avLst/>
          </a:prstGeom>
        </p:spPr>
      </p:pic>
      <p:sp>
        <p:nvSpPr>
          <p:cNvPr id="4" name="TextBox 3"/>
          <p:cNvSpPr txBox="1"/>
          <p:nvPr/>
        </p:nvSpPr>
        <p:spPr>
          <a:xfrm>
            <a:off x="609600" y="457200"/>
            <a:ext cx="5029200" cy="892552"/>
          </a:xfrm>
          <a:prstGeom prst="rect">
            <a:avLst/>
          </a:prstGeom>
          <a:noFill/>
        </p:spPr>
        <p:txBody>
          <a:bodyPr wrap="square" rtlCol="0">
            <a:spAutoFit/>
          </a:bodyPr>
          <a:lstStyle/>
          <a:p>
            <a:r>
              <a:rPr lang="en-US" sz="2800" b="1" dirty="0" smtClean="0">
                <a:solidFill>
                  <a:srgbClr val="0070C0"/>
                </a:solidFill>
                <a:latin typeface="Aharoni" pitchFamily="2" charset="-79"/>
                <a:cs typeface="Aharoni" pitchFamily="2" charset="-79"/>
              </a:rPr>
              <a:t>Web Brain InfoTech </a:t>
            </a:r>
          </a:p>
          <a:p>
            <a:r>
              <a:rPr lang="en-US" b="1" dirty="0" smtClean="0">
                <a:solidFill>
                  <a:schemeClr val="bg1"/>
                </a:solidFill>
                <a:latin typeface="Aharoni" pitchFamily="2" charset="-79"/>
                <a:cs typeface="Aharoni" pitchFamily="2" charset="-79"/>
              </a:rPr>
              <a:t> </a:t>
            </a:r>
            <a:r>
              <a:rPr lang="en-US" b="1" dirty="0" smtClean="0">
                <a:solidFill>
                  <a:schemeClr val="bg1"/>
                </a:solidFill>
                <a:latin typeface="Aharoni" pitchFamily="2" charset="-79"/>
                <a:cs typeface="Aharoni" pitchFamily="2" charset="-79"/>
              </a:rPr>
              <a:t>   Innovative Business Solutions</a:t>
            </a:r>
            <a:endParaRPr lang="en-US" b="1" dirty="0">
              <a:solidFill>
                <a:schemeClr val="bg1"/>
              </a:solidFill>
              <a:latin typeface="Aharoni" pitchFamily="2" charset="-79"/>
              <a:cs typeface="Aharoni" pitchFamily="2" charset="-79"/>
            </a:endParaRPr>
          </a:p>
        </p:txBody>
      </p:sp>
      <p:pic>
        <p:nvPicPr>
          <p:cNvPr id="6" name="Picture 2"/>
          <p:cNvPicPr>
            <a:picLocks noChangeAspect="1" noChangeArrowheads="1"/>
          </p:cNvPicPr>
          <p:nvPr/>
        </p:nvPicPr>
        <p:blipFill>
          <a:blip r:embed="rId4"/>
          <a:srcRect/>
          <a:stretch>
            <a:fillRect/>
          </a:stretch>
        </p:blipFill>
        <p:spPr bwMode="auto">
          <a:xfrm>
            <a:off x="4267200" y="2819400"/>
            <a:ext cx="659219" cy="59055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ebbrain.png"/>
          <p:cNvPicPr>
            <a:picLocks noChangeAspect="1"/>
          </p:cNvPicPr>
          <p:nvPr/>
        </p:nvPicPr>
        <p:blipFill>
          <a:blip r:embed="rId2"/>
          <a:stretch>
            <a:fillRect/>
          </a:stretch>
        </p:blipFill>
        <p:spPr>
          <a:xfrm>
            <a:off x="1600200" y="1676400"/>
            <a:ext cx="6178272" cy="4091679"/>
          </a:xfrm>
          <a:prstGeom prst="rect">
            <a:avLst/>
          </a:prstGeom>
        </p:spPr>
      </p:pic>
      <p:pic>
        <p:nvPicPr>
          <p:cNvPr id="3" name="Picture 2" descr="webbraininfotechlogo.png"/>
          <p:cNvPicPr>
            <a:picLocks noChangeAspect="1"/>
          </p:cNvPicPr>
          <p:nvPr/>
        </p:nvPicPr>
        <p:blipFill>
          <a:blip r:embed="rId3"/>
          <a:stretch>
            <a:fillRect/>
          </a:stretch>
        </p:blipFill>
        <p:spPr>
          <a:xfrm>
            <a:off x="381000" y="381000"/>
            <a:ext cx="2743200" cy="1023582"/>
          </a:xfrm>
          <a:prstGeom prst="rect">
            <a:avLst/>
          </a:prstGeom>
        </p:spPr>
      </p:pic>
    </p:spTree>
    <p:extLst>
      <p:ext uri="{BB962C8B-B14F-4D97-AF65-F5344CB8AC3E}">
        <p14:creationId xmlns:p14="http://schemas.microsoft.com/office/powerpoint/2010/main" xmlns="" val="1091006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533400" y="1524000"/>
            <a:ext cx="8229600" cy="4713391"/>
          </a:xfrm>
        </p:spPr>
        <p:txBody>
          <a:bodyPr>
            <a:normAutofit/>
          </a:bodyPr>
          <a:lstStyle/>
          <a:p>
            <a:pPr algn="just">
              <a:buNone/>
            </a:pPr>
            <a:r>
              <a:rPr lang="en-US" sz="2400" dirty="0" smtClean="0">
                <a:latin typeface="Constantia" pitchFamily="18" charset="0"/>
              </a:rPr>
              <a:t>     Traditional businesses and their promotional styles have been all tried and tested. They are way too expensive and the results are not always satisfactory. Besides, it is difficult in case of traditional marketing to keep track of expenditure- how much is being utilized where and what is the outcome of that investment. But in online campaigns such as </a:t>
            </a:r>
            <a:r>
              <a:rPr lang="en-US" sz="2400" b="1" dirty="0" smtClean="0">
                <a:latin typeface="Constantia" pitchFamily="18" charset="0"/>
              </a:rPr>
              <a:t>PPC services India</a:t>
            </a:r>
            <a:r>
              <a:rPr lang="en-US" sz="2400" dirty="0" smtClean="0">
                <a:latin typeface="Constantia" pitchFamily="18" charset="0"/>
              </a:rPr>
              <a:t>, it is practically possible to find out how much money is being spent in which campaign and what kind of audience is being able to see it. </a:t>
            </a: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rot="1488460">
            <a:off x="7358223" y="5167062"/>
            <a:ext cx="1203588" cy="833017"/>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6" descr="webbraininfotechlogo.png"/>
          <p:cNvPicPr>
            <a:picLocks noChangeAspect="1"/>
          </p:cNvPicPr>
          <p:nvPr/>
        </p:nvPicPr>
        <p:blipFill>
          <a:blip r:embed="rId3"/>
          <a:stretch>
            <a:fillRect/>
          </a:stretch>
        </p:blipFill>
        <p:spPr>
          <a:xfrm>
            <a:off x="381000" y="381000"/>
            <a:ext cx="2743200" cy="1023582"/>
          </a:xfrm>
          <a:prstGeom prst="rect">
            <a:avLst/>
          </a:prstGeom>
        </p:spPr>
      </p:pic>
    </p:spTree>
    <p:extLst>
      <p:ext uri="{BB962C8B-B14F-4D97-AF65-F5344CB8AC3E}">
        <p14:creationId xmlns:p14="http://schemas.microsoft.com/office/powerpoint/2010/main" xmlns="" val="159987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igital-marketing-course-in-delhi.jpg"/>
          <p:cNvPicPr>
            <a:picLocks noGrp="1" noChangeAspect="1"/>
          </p:cNvPicPr>
          <p:nvPr>
            <p:ph idx="1"/>
          </p:nvPr>
        </p:nvPicPr>
        <p:blipFill>
          <a:blip r:embed="rId2"/>
          <a:stretch>
            <a:fillRect/>
          </a:stretch>
        </p:blipFill>
        <p:spPr>
          <a:xfrm>
            <a:off x="609600" y="1214437"/>
            <a:ext cx="8001000" cy="45005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229600" cy="4226024"/>
          </a:xfrm>
        </p:spPr>
        <p:txBody>
          <a:bodyPr>
            <a:normAutofit/>
          </a:bodyPr>
          <a:lstStyle/>
          <a:p>
            <a:pPr algn="just">
              <a:buNone/>
            </a:pPr>
            <a:r>
              <a:rPr lang="en-US" sz="2400" dirty="0" smtClean="0">
                <a:latin typeface="Constantia" pitchFamily="18" charset="0"/>
              </a:rPr>
              <a:t>      The ad spend on traditional media platforms such as TV and hoardings are very expensive. Compared to that, the expenditure on online campaigns is quite low and with the help of professional SEO services India, targets could be achieved on time. The SEO services include a set of effective and complicated mechanics such as Site evaluation, site performance, optimization, social bookmarking, directory submission, article marketing, link building, social media marketing and much more.</a:t>
            </a: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rot="1488460">
            <a:off x="7358223" y="5319462"/>
            <a:ext cx="1203588" cy="833017"/>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5" descr="webbraininfotechlogo.png"/>
          <p:cNvPicPr>
            <a:picLocks noChangeAspect="1"/>
          </p:cNvPicPr>
          <p:nvPr/>
        </p:nvPicPr>
        <p:blipFill>
          <a:blip r:embed="rId3"/>
          <a:stretch>
            <a:fillRect/>
          </a:stretch>
        </p:blipFill>
        <p:spPr>
          <a:xfrm>
            <a:off x="381000" y="381000"/>
            <a:ext cx="2743200" cy="102358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ckages.jpg"/>
          <p:cNvPicPr>
            <a:picLocks noChangeAspect="1"/>
          </p:cNvPicPr>
          <p:nvPr/>
        </p:nvPicPr>
        <p:blipFill>
          <a:blip r:embed="rId2"/>
          <a:stretch>
            <a:fillRect/>
          </a:stretch>
        </p:blipFill>
        <p:spPr>
          <a:xfrm>
            <a:off x="381000" y="2209801"/>
            <a:ext cx="8458200" cy="2743199"/>
          </a:xfrm>
          <a:prstGeom prst="rect">
            <a:avLst/>
          </a:prstGeom>
        </p:spPr>
      </p:pic>
      <p:pic>
        <p:nvPicPr>
          <p:cNvPr id="3" name="Picture 2" descr="webbraininfotechlogo.png"/>
          <p:cNvPicPr>
            <a:picLocks noChangeAspect="1"/>
          </p:cNvPicPr>
          <p:nvPr/>
        </p:nvPicPr>
        <p:blipFill>
          <a:blip r:embed="rId3"/>
          <a:stretch>
            <a:fillRect/>
          </a:stretch>
        </p:blipFill>
        <p:spPr>
          <a:xfrm>
            <a:off x="381000" y="381000"/>
            <a:ext cx="2743200" cy="102358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95400"/>
            <a:ext cx="7772400" cy="4560991"/>
          </a:xfrm>
        </p:spPr>
        <p:txBody>
          <a:bodyPr>
            <a:normAutofit/>
          </a:bodyPr>
          <a:lstStyle/>
          <a:p>
            <a:pPr algn="just">
              <a:buNone/>
            </a:pPr>
            <a:r>
              <a:rPr lang="en-US" sz="2400" dirty="0" smtClean="0">
                <a:latin typeface="Constantia" pitchFamily="18" charset="0"/>
              </a:rPr>
              <a:t>     If you are serious about expanding your business horizons online, then it is advised that you should hire competitive internet marketing agencies. These services are very important to be at the top slots of the search engine. These practices cover a wide number of issues both on and off page. Being a client, you are at the advantage position, because the creative professionals from the agency you have hired will be doing all the work and you will get to see results from 3 to 6 months. From web designing to SEO services or maintenance of ads, you can hire cheap services online.</a:t>
            </a: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rot="1488460">
            <a:off x="7358223" y="5471862"/>
            <a:ext cx="1203588" cy="833017"/>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4" descr="webbraininfotechlogo.png"/>
          <p:cNvPicPr>
            <a:picLocks noChangeAspect="1"/>
          </p:cNvPicPr>
          <p:nvPr/>
        </p:nvPicPr>
        <p:blipFill>
          <a:blip r:embed="rId3"/>
          <a:stretch>
            <a:fillRect/>
          </a:stretch>
        </p:blipFill>
        <p:spPr>
          <a:xfrm>
            <a:off x="228600" y="304800"/>
            <a:ext cx="2743200" cy="102358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gital-marketing.jpg"/>
          <p:cNvPicPr>
            <a:picLocks noChangeAspect="1"/>
          </p:cNvPicPr>
          <p:nvPr/>
        </p:nvPicPr>
        <p:blipFill>
          <a:blip r:embed="rId2"/>
          <a:stretch>
            <a:fillRect/>
          </a:stretch>
        </p:blipFill>
        <p:spPr>
          <a:xfrm>
            <a:off x="762000" y="1752600"/>
            <a:ext cx="7447696" cy="3900505"/>
          </a:xfrm>
          <a:prstGeom prst="rect">
            <a:avLst/>
          </a:prstGeom>
        </p:spPr>
      </p:pic>
      <p:pic>
        <p:nvPicPr>
          <p:cNvPr id="4" name="Picture 3" descr="webbraininfotechlogo.png"/>
          <p:cNvPicPr>
            <a:picLocks noChangeAspect="1"/>
          </p:cNvPicPr>
          <p:nvPr/>
        </p:nvPicPr>
        <p:blipFill>
          <a:blip r:embed="rId3"/>
          <a:stretch>
            <a:fillRect/>
          </a:stretch>
        </p:blipFill>
        <p:spPr>
          <a:xfrm>
            <a:off x="381000" y="381000"/>
            <a:ext cx="2743200" cy="102358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4713391"/>
          </a:xfrm>
        </p:spPr>
        <p:txBody>
          <a:bodyPr>
            <a:normAutofit fontScale="92500" lnSpcReduction="10000"/>
          </a:bodyPr>
          <a:lstStyle/>
          <a:p>
            <a:pPr>
              <a:buNone/>
            </a:pPr>
            <a:r>
              <a:rPr lang="en-US" sz="3500" b="1" dirty="0" smtClean="0">
                <a:latin typeface="Algerian" pitchFamily="82" charset="0"/>
              </a:rPr>
              <a:t>Related Posts:</a:t>
            </a:r>
            <a:endParaRPr lang="en-US" sz="3500" dirty="0" smtClean="0">
              <a:latin typeface="Algerian" pitchFamily="82" charset="0"/>
            </a:endParaRPr>
          </a:p>
          <a:p>
            <a:r>
              <a:rPr lang="en-US" dirty="0" smtClean="0">
                <a:hlinkClick r:id="rId2"/>
              </a:rPr>
              <a:t>Latest Internet Marketing Technologies You Need To Know</a:t>
            </a:r>
            <a:endParaRPr lang="en-US" dirty="0" smtClean="0"/>
          </a:p>
          <a:p>
            <a:r>
              <a:rPr lang="en-US" dirty="0" smtClean="0">
                <a:hlinkClick r:id="rId3"/>
              </a:rPr>
              <a:t>Giving Necessary Boost to ROI with Innovation in Digital World</a:t>
            </a:r>
            <a:endParaRPr lang="en-US" dirty="0" smtClean="0"/>
          </a:p>
          <a:p>
            <a:r>
              <a:rPr lang="en-US" dirty="0" smtClean="0">
                <a:hlinkClick r:id="rId4"/>
              </a:rPr>
              <a:t>The Best Way to Spread the Word about Your Business</a:t>
            </a:r>
            <a:endParaRPr lang="en-US" dirty="0" smtClean="0"/>
          </a:p>
          <a:p>
            <a:r>
              <a:rPr lang="en-US" dirty="0" smtClean="0">
                <a:hlinkClick r:id="rId5"/>
              </a:rPr>
              <a:t>4 SEO Trends that Every SEO Company India Should Follow</a:t>
            </a:r>
            <a:endParaRPr lang="en-US" dirty="0" smtClean="0"/>
          </a:p>
        </p:txBody>
      </p:sp>
      <p:pic>
        <p:nvPicPr>
          <p:cNvPr id="4"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tretch>
            <a:fillRect/>
          </a:stretch>
        </p:blipFill>
        <p:spPr bwMode="auto">
          <a:xfrm rot="1488460">
            <a:off x="7358223" y="5167062"/>
            <a:ext cx="1203588" cy="833017"/>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igital_marketing.jpg"/>
          <p:cNvPicPr>
            <a:picLocks noChangeAspect="1"/>
          </p:cNvPicPr>
          <p:nvPr/>
        </p:nvPicPr>
        <p:blipFill>
          <a:blip r:embed="rId2"/>
          <a:stretch>
            <a:fillRect/>
          </a:stretch>
        </p:blipFill>
        <p:spPr>
          <a:xfrm>
            <a:off x="533400" y="1676400"/>
            <a:ext cx="8119109" cy="3733800"/>
          </a:xfrm>
          <a:prstGeom prst="rect">
            <a:avLst/>
          </a:prstGeom>
        </p:spPr>
      </p:pic>
      <p:pic>
        <p:nvPicPr>
          <p:cNvPr id="3" name="Picture 2" descr="webbraininfotechlogo.png"/>
          <p:cNvPicPr>
            <a:picLocks noChangeAspect="1"/>
          </p:cNvPicPr>
          <p:nvPr/>
        </p:nvPicPr>
        <p:blipFill>
          <a:blip r:embed="rId3"/>
          <a:stretch>
            <a:fillRect/>
          </a:stretch>
        </p:blipFill>
        <p:spPr>
          <a:xfrm>
            <a:off x="381000" y="381000"/>
            <a:ext cx="2743200" cy="1023582"/>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353</Words>
  <Application>Microsoft Office PowerPoint</Application>
  <PresentationFormat>On-screen Show (4:3)</PresentationFormat>
  <Paragraphs>22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2014-02-21T02:04:43Z</dcterms:created>
  <dcterms:modified xsi:type="dcterms:W3CDTF">2016-08-16T07:37:39Z</dcterms:modified>
</cp:coreProperties>
</file>